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(null)" ContentType="image/x-em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8" r:id="rId1"/>
  </p:sldMasterIdLst>
  <p:notesMasterIdLst>
    <p:notesMasterId r:id="rId102"/>
  </p:notesMasterIdLst>
  <p:handoutMasterIdLst>
    <p:handoutMasterId r:id="rId103"/>
  </p:handoutMasterIdLst>
  <p:sldIdLst>
    <p:sldId id="256" r:id="rId2"/>
    <p:sldId id="272" r:id="rId3"/>
    <p:sldId id="354" r:id="rId4"/>
    <p:sldId id="288" r:id="rId5"/>
    <p:sldId id="261" r:id="rId6"/>
    <p:sldId id="262" r:id="rId7"/>
    <p:sldId id="259" r:id="rId8"/>
    <p:sldId id="260" r:id="rId9"/>
    <p:sldId id="263" r:id="rId10"/>
    <p:sldId id="271" r:id="rId11"/>
    <p:sldId id="279" r:id="rId12"/>
    <p:sldId id="265" r:id="rId13"/>
    <p:sldId id="264" r:id="rId14"/>
    <p:sldId id="266" r:id="rId15"/>
    <p:sldId id="278" r:id="rId16"/>
    <p:sldId id="267" r:id="rId17"/>
    <p:sldId id="268" r:id="rId18"/>
    <p:sldId id="269" r:id="rId19"/>
    <p:sldId id="270" r:id="rId20"/>
    <p:sldId id="274" r:id="rId21"/>
    <p:sldId id="275" r:id="rId22"/>
    <p:sldId id="276" r:id="rId23"/>
    <p:sldId id="277" r:id="rId24"/>
    <p:sldId id="280" r:id="rId25"/>
    <p:sldId id="355" r:id="rId26"/>
    <p:sldId id="282" r:id="rId27"/>
    <p:sldId id="357" r:id="rId28"/>
    <p:sldId id="362" r:id="rId29"/>
    <p:sldId id="286" r:id="rId30"/>
    <p:sldId id="285" r:id="rId31"/>
    <p:sldId id="283" r:id="rId32"/>
    <p:sldId id="356" r:id="rId33"/>
    <p:sldId id="290" r:id="rId34"/>
    <p:sldId id="291" r:id="rId35"/>
    <p:sldId id="257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6" r:id="rId49"/>
    <p:sldId id="307" r:id="rId50"/>
    <p:sldId id="305" r:id="rId51"/>
    <p:sldId id="308" r:id="rId52"/>
    <p:sldId id="309" r:id="rId53"/>
    <p:sldId id="310" r:id="rId54"/>
    <p:sldId id="311" r:id="rId55"/>
    <p:sldId id="258" r:id="rId56"/>
    <p:sldId id="312" r:id="rId57"/>
    <p:sldId id="313" r:id="rId58"/>
    <p:sldId id="314" r:id="rId59"/>
    <p:sldId id="315" r:id="rId60"/>
    <p:sldId id="316" r:id="rId61"/>
    <p:sldId id="317" r:id="rId62"/>
    <p:sldId id="35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9" r:id="rId99"/>
    <p:sldId id="360" r:id="rId100"/>
    <p:sldId id="361" r:id="rId10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077A998-D13B-254F-9428-89EB046DA32C}">
          <p14:sldIdLst>
            <p14:sldId id="256"/>
            <p14:sldId id="272"/>
            <p14:sldId id="354"/>
            <p14:sldId id="288"/>
            <p14:sldId id="261"/>
            <p14:sldId id="262"/>
            <p14:sldId id="259"/>
            <p14:sldId id="260"/>
            <p14:sldId id="263"/>
            <p14:sldId id="271"/>
            <p14:sldId id="279"/>
            <p14:sldId id="265"/>
            <p14:sldId id="264"/>
            <p14:sldId id="266"/>
            <p14:sldId id="278"/>
            <p14:sldId id="267"/>
            <p14:sldId id="268"/>
            <p14:sldId id="269"/>
            <p14:sldId id="270"/>
            <p14:sldId id="274"/>
            <p14:sldId id="275"/>
            <p14:sldId id="276"/>
            <p14:sldId id="277"/>
            <p14:sldId id="280"/>
            <p14:sldId id="355"/>
            <p14:sldId id="282"/>
            <p14:sldId id="357"/>
            <p14:sldId id="362"/>
            <p14:sldId id="286"/>
            <p14:sldId id="285"/>
            <p14:sldId id="283"/>
            <p14:sldId id="356"/>
            <p14:sldId id="290"/>
            <p14:sldId id="291"/>
            <p14:sldId id="257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6"/>
            <p14:sldId id="307"/>
            <p14:sldId id="305"/>
            <p14:sldId id="308"/>
            <p14:sldId id="309"/>
            <p14:sldId id="310"/>
            <p14:sldId id="311"/>
            <p14:sldId id="258"/>
            <p14:sldId id="312"/>
            <p14:sldId id="313"/>
            <p14:sldId id="314"/>
            <p14:sldId id="315"/>
            <p14:sldId id="316"/>
            <p14:sldId id="317"/>
            <p14:sldId id="35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9"/>
            <p14:sldId id="360"/>
            <p14:sldId id="36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用户" initials="MO用" lastIdx="3" clrIdx="0">
    <p:extLst>
      <p:ext uri="{19B8F6BF-5375-455C-9EA6-DF929625EA0E}">
        <p15:presenceInfo xmlns:p15="http://schemas.microsoft.com/office/powerpoint/2012/main" userId="Microsoft Office 用户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73"/>
    <p:restoredTop sz="86399"/>
  </p:normalViewPr>
  <p:slideViewPr>
    <p:cSldViewPr snapToGrid="0" snapToObjects="1">
      <p:cViewPr varScale="1">
        <p:scale>
          <a:sx n="87" d="100"/>
          <a:sy n="87" d="100"/>
        </p:scale>
        <p:origin x="224" y="728"/>
      </p:cViewPr>
      <p:guideLst/>
    </p:cSldViewPr>
  </p:slideViewPr>
  <p:outlineViewPr>
    <p:cViewPr>
      <p:scale>
        <a:sx n="33" d="100"/>
        <a:sy n="33" d="100"/>
      </p:scale>
      <p:origin x="0" y="-1375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272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handoutMaster" Target="handoutMasters/handout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09T10:42:56.597" idx="1">
    <p:pos x="7230" y="908"/>
    <p:text>没有呈现不平稳性的acf特征，但是有季节性</p:text>
    <p:extLst>
      <p:ext uri="{C676402C-5697-4E1C-873F-D02D1690AC5C}">
        <p15:threadingInfo xmlns:p15="http://schemas.microsoft.com/office/powerpoint/2012/main" timeZoneBias="-4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9A7D20C-A57A-2549-BA04-799A40BC82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47075F-3C96-F142-B7FB-C7923E9D05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13891-7F17-D245-9228-96F4D974C37E}" type="datetimeFigureOut">
              <a:rPr kumimoji="1" lang="zh-CN" altLang="en-US" smtClean="0"/>
              <a:t>2018/6/11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BE15B9-AD65-6645-98D9-63EE6F409B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>
            <a:extLst>
              <a:ext uri="{FF2B5EF4-FFF2-40B4-BE49-F238E27FC236}">
                <a16:creationId xmlns:a16="http://schemas.microsoft.com/office/drawing/2014/main" id="{C20FAFB1-3D17-9941-9863-24FCE240F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C6B462-5CB6-9647-9CEE-73C3615E180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36958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DF60C6-1069-004F-8789-2BDC3701A6C4}" type="datetimeFigureOut">
              <a:rPr kumimoji="1" lang="zh-CN" altLang="en-US" smtClean="0"/>
              <a:t>2018/6/11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1B242-63AC-D94E-A520-449A440C62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5660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79720" y="6481103"/>
            <a:ext cx="1472485" cy="36512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fld id="{45BB9724-1EF2-6F4E-A4C6-5D66633E5BA7}" type="slidenum">
              <a:rPr lang="en-US" smtClean="0"/>
              <a:pPr/>
              <a:t>‹#›</a:t>
            </a:fld>
            <a:r>
              <a:rPr lang="en-US" altLang="zh-Hans" dirty="0"/>
              <a:t>/</a:t>
            </a:r>
            <a:r>
              <a:rPr lang="en-US" altLang="zh-Hans" sz="1600" dirty="0"/>
              <a:t>100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79182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C2BBEA9-B041-8544-BD09-058067C42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9720" y="6481103"/>
            <a:ext cx="1472485" cy="36512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fld id="{45BB9724-1EF2-6F4E-A4C6-5D66633E5BA7}" type="slidenum">
              <a:rPr lang="en-US" smtClean="0"/>
              <a:pPr/>
              <a:t>‹#›</a:t>
            </a:fld>
            <a:r>
              <a:rPr lang="en-US" altLang="zh-Hans" dirty="0"/>
              <a:t>/</a:t>
            </a:r>
            <a:r>
              <a:rPr lang="en-US" altLang="zh-Hans" sz="1600" dirty="0"/>
              <a:t>100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95311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88A86AC-B671-A240-A43C-F2571233A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9720" y="6481103"/>
            <a:ext cx="1472485" cy="36512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fld id="{45BB9724-1EF2-6F4E-A4C6-5D66633E5BA7}" type="slidenum">
              <a:rPr lang="en-US" smtClean="0"/>
              <a:pPr/>
              <a:t>‹#›</a:t>
            </a:fld>
            <a:r>
              <a:rPr lang="en-US" altLang="zh-Hans" dirty="0"/>
              <a:t>/</a:t>
            </a:r>
            <a:r>
              <a:rPr lang="en-US" altLang="zh-Hans" sz="1600" dirty="0"/>
              <a:t>100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205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426C767-5239-F641-A3DE-9A5825717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9720" y="6481103"/>
            <a:ext cx="1472485" cy="36512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fld id="{45BB9724-1EF2-6F4E-A4C6-5D66633E5BA7}" type="slidenum">
              <a:rPr lang="en-US" smtClean="0"/>
              <a:pPr/>
              <a:t>‹#›</a:t>
            </a:fld>
            <a:r>
              <a:rPr lang="en-US" altLang="zh-Hans" dirty="0"/>
              <a:t>/</a:t>
            </a:r>
            <a:r>
              <a:rPr lang="en-US" altLang="zh-Hans" sz="1600" dirty="0"/>
              <a:t>100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848188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04710FD-EAF9-DB46-8615-B3BB1D27A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9720" y="6481103"/>
            <a:ext cx="1472485" cy="36512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fld id="{45BB9724-1EF2-6F4E-A4C6-5D66633E5BA7}" type="slidenum">
              <a:rPr lang="en-US" smtClean="0"/>
              <a:pPr/>
              <a:t>‹#›</a:t>
            </a:fld>
            <a:r>
              <a:rPr lang="en-US" altLang="zh-Hans" dirty="0"/>
              <a:t>/</a:t>
            </a:r>
            <a:r>
              <a:rPr lang="en-US" altLang="zh-Hans" sz="1600" dirty="0"/>
              <a:t>100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525317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DEEB1E4-BCE2-8744-A0F3-80EEAC6B2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9720" y="6481103"/>
            <a:ext cx="1472485" cy="36512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fld id="{45BB9724-1EF2-6F4E-A4C6-5D66633E5BA7}" type="slidenum">
              <a:rPr lang="en-US" smtClean="0"/>
              <a:pPr/>
              <a:t>‹#›</a:t>
            </a:fld>
            <a:r>
              <a:rPr lang="en-US" altLang="zh-Hans" dirty="0"/>
              <a:t>/100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7507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5091035-3AF4-BB4E-BE7C-54B0507B6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9720" y="6481103"/>
            <a:ext cx="1472485" cy="3651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45BB9724-1EF2-6F4E-A4C6-5D66633E5BA7}" type="slidenum">
              <a:rPr lang="en-US" smtClean="0"/>
              <a:pPr/>
              <a:t>‹#›</a:t>
            </a:fld>
            <a:r>
              <a:rPr lang="en-US" altLang="zh-Hans"/>
              <a:t>/100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349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1AC3018-CD86-1745-8547-812DD6366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9720" y="6481103"/>
            <a:ext cx="1472485" cy="36512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fld id="{45BB9724-1EF2-6F4E-A4C6-5D66633E5BA7}" type="slidenum">
              <a:rPr lang="en-US" smtClean="0"/>
              <a:pPr/>
              <a:t>‹#›</a:t>
            </a:fld>
            <a:r>
              <a:rPr lang="en-US" altLang="zh-Hans" dirty="0"/>
              <a:t>/100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045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18637" y="6469992"/>
            <a:ext cx="1451563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r>
              <a:rPr lang="en-US" altLang="zh-Hans" dirty="0"/>
              <a:t>/</a:t>
            </a:r>
            <a:r>
              <a:rPr lang="en-US" altLang="zh-Hans" sz="1600" dirty="0"/>
              <a:t>100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12456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AD2A0AA-A654-0B4A-8D5D-0A954DCD3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8637" y="6469992"/>
            <a:ext cx="1451563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r>
              <a:rPr lang="en-US" altLang="zh-Hans" dirty="0"/>
              <a:t>/</a:t>
            </a:r>
            <a:r>
              <a:rPr lang="en-US" altLang="zh-Hans" sz="1600" dirty="0"/>
              <a:t>100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0043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59BBC9B-26B1-EE48-934E-7A06BAACD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9720" y="6481103"/>
            <a:ext cx="1472485" cy="36512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fld id="{45BB9724-1EF2-6F4E-A4C6-5D66633E5BA7}" type="slidenum">
              <a:rPr lang="en-US" smtClean="0"/>
              <a:pPr/>
              <a:t>‹#›</a:t>
            </a:fld>
            <a:r>
              <a:rPr lang="en-US" altLang="zh-Hans" dirty="0"/>
              <a:t>/</a:t>
            </a:r>
            <a:r>
              <a:rPr lang="en-US" altLang="zh-Hans" sz="1600" dirty="0"/>
              <a:t>100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57522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52841BF-2E43-F64F-8A03-861328D18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9720" y="6481103"/>
            <a:ext cx="1472485" cy="36512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fld id="{45BB9724-1EF2-6F4E-A4C6-5D66633E5BA7}" type="slidenum">
              <a:rPr lang="en-US" smtClean="0"/>
              <a:pPr/>
              <a:t>‹#›</a:t>
            </a:fld>
            <a:r>
              <a:rPr lang="en-US" altLang="zh-Hans" dirty="0"/>
              <a:t>/100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003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A820F-76C5-484B-834E-FFD5E74D0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9720" y="6481103"/>
            <a:ext cx="1472485" cy="36512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fld id="{45BB9724-1EF2-6F4E-A4C6-5D66633E5BA7}" type="slidenum">
              <a:rPr lang="en-US" smtClean="0"/>
              <a:pPr/>
              <a:t>‹#›</a:t>
            </a:fld>
            <a:r>
              <a:rPr lang="en-US" altLang="zh-Hans" dirty="0"/>
              <a:t>/100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898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1D4C8FE-A025-C54D-A6ED-A03E7E809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9720" y="6481103"/>
            <a:ext cx="1472485" cy="36512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fld id="{45BB9724-1EF2-6F4E-A4C6-5D66633E5BA7}" type="slidenum">
              <a:rPr lang="en-US" smtClean="0"/>
              <a:pPr/>
              <a:t>‹#›</a:t>
            </a:fld>
            <a:r>
              <a:rPr lang="en-US" altLang="zh-Hans" dirty="0"/>
              <a:t>/</a:t>
            </a:r>
            <a:r>
              <a:rPr lang="en-US" altLang="zh-Hans" sz="1600" dirty="0"/>
              <a:t>100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61104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8A3A9C6-2F72-5344-96E0-4CBF1C2D3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9720" y="6481103"/>
            <a:ext cx="1472485" cy="36512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fld id="{45BB9724-1EF2-6F4E-A4C6-5D66633E5BA7}" type="slidenum">
              <a:rPr lang="en-US" smtClean="0"/>
              <a:pPr/>
              <a:t>‹#›</a:t>
            </a:fld>
            <a:r>
              <a:rPr lang="en-US" altLang="zh-Hans" dirty="0"/>
              <a:t>/</a:t>
            </a:r>
            <a:r>
              <a:rPr lang="en-US" altLang="zh-Hans" sz="1600" dirty="0"/>
              <a:t>100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14133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B3174B4-0227-4940-A990-F776158F8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9720" y="6481103"/>
            <a:ext cx="1472485" cy="36512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fld id="{45BB9724-1EF2-6F4E-A4C6-5D66633E5BA7}" type="slidenum">
              <a:rPr lang="en-US" smtClean="0"/>
              <a:pPr/>
              <a:t>‹#›</a:t>
            </a:fld>
            <a:r>
              <a:rPr lang="en-US" altLang="zh-Hans" dirty="0"/>
              <a:t>/</a:t>
            </a:r>
            <a:r>
              <a:rPr lang="en-US" altLang="zh-Hans" sz="1600" dirty="0"/>
              <a:t>100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72998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05229" y="6527143"/>
            <a:ext cx="14515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r>
              <a:rPr lang="en-US" altLang="zh-Hans" dirty="0"/>
              <a:t>/100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806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(null)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(null)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(null)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(null)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(null)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(null)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(null)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(null)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tarsc.com/SingleTable/DataBaseInfo?nodeid=4785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(null)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(null)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(null)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(null)"/><Relationship Id="rId2" Type="http://schemas.openxmlformats.org/officeDocument/2006/relationships/image" Target="../media/image18.(null)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(null)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(null)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7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(null)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46.png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3.e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45.emf"/><Relationship Id="rId4" Type="http://schemas.openxmlformats.org/officeDocument/2006/relationships/image" Target="../media/image47.png"/><Relationship Id="rId9" Type="http://schemas.openxmlformats.org/officeDocument/2006/relationships/oleObject" Target="../embeddings/oleObject6.bin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(null)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61.emf"/><Relationship Id="rId4" Type="http://schemas.openxmlformats.org/officeDocument/2006/relationships/image" Target="../media/image60.w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63.emf"/><Relationship Id="rId4" Type="http://schemas.openxmlformats.org/officeDocument/2006/relationships/image" Target="../media/image62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emf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(null)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5.(null)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118808-3835-3C46-BDD5-D4A354190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137" y="2404534"/>
            <a:ext cx="8787866" cy="1646302"/>
          </a:xfrm>
        </p:spPr>
        <p:txBody>
          <a:bodyPr/>
          <a:lstStyle/>
          <a:p>
            <a:r>
              <a:rPr kumimoji="1" lang="zh-Hans" altLang="en-US" sz="4800" dirty="0">
                <a:latin typeface="+mn-ea"/>
                <a:ea typeface="+mn-ea"/>
              </a:rPr>
              <a:t>城市月度降雨量时间序列分析</a:t>
            </a:r>
            <a:br>
              <a:rPr kumimoji="1" lang="en-US" altLang="zh-Hans" sz="4800" dirty="0">
                <a:latin typeface="+mn-ea"/>
                <a:ea typeface="+mn-ea"/>
              </a:rPr>
            </a:br>
            <a:r>
              <a:rPr kumimoji="1" lang="en-US" altLang="zh-CN" sz="3200" dirty="0">
                <a:latin typeface="+mn-ea"/>
                <a:ea typeface="+mn-ea"/>
              </a:rPr>
              <a:t>——</a:t>
            </a:r>
            <a:r>
              <a:rPr kumimoji="1" lang="zh-Hans" altLang="en-US" sz="3200" dirty="0">
                <a:latin typeface="+mn-ea"/>
                <a:ea typeface="+mn-ea"/>
              </a:rPr>
              <a:t>广州、上海、哈尔滨</a:t>
            </a:r>
            <a:br>
              <a:rPr kumimoji="1" lang="zh-CN" altLang="en-US" dirty="0"/>
            </a:b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981D335-F362-C240-B75C-0825607E5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5674" y="4058309"/>
            <a:ext cx="7766936" cy="1096899"/>
          </a:xfrm>
        </p:spPr>
        <p:txBody>
          <a:bodyPr>
            <a:noAutofit/>
          </a:bodyPr>
          <a:lstStyle/>
          <a:p>
            <a:pPr algn="ctr"/>
            <a:r>
              <a:rPr kumimoji="1" lang="zh-Hans" altLang="en-US" sz="3200" dirty="0">
                <a:solidFill>
                  <a:schemeClr val="tx1"/>
                </a:solidFill>
                <a:latin typeface="+mn-ea"/>
              </a:rPr>
              <a:t>孟禹含  孟宣佑  张雪茜</a:t>
            </a:r>
            <a:endParaRPr kumimoji="1" lang="zh-CN" altLang="en-US" sz="3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幻灯片编号占位符 7">
            <a:extLst>
              <a:ext uri="{FF2B5EF4-FFF2-40B4-BE49-F238E27FC236}">
                <a16:creationId xmlns:a16="http://schemas.microsoft.com/office/drawing/2014/main" id="{F02E0772-A1E3-2248-BC9A-7D425174A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B9724-1EF2-6F4E-A4C6-5D66633E5BA7}" type="slidenum">
              <a:rPr lang="en-US" sz="1800" smtClean="0"/>
              <a:pPr/>
              <a:t>1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01906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52A5A3-95D3-E243-8777-DDA969E8B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 dirty="0">
                <a:latin typeface="+mn-ea"/>
                <a:ea typeface="+mn-ea"/>
              </a:rPr>
              <a:t>初步检验</a:t>
            </a:r>
            <a:endParaRPr kumimoji="1" lang="zh-CN" altLang="en-US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内容占位符 3">
                <a:extLst>
                  <a:ext uri="{FF2B5EF4-FFF2-40B4-BE49-F238E27FC236}">
                    <a16:creationId xmlns:a16="http://schemas.microsoft.com/office/drawing/2014/main" id="{EB3D14C7-914C-D84C-B760-719324478D5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93532116"/>
                  </p:ext>
                </p:extLst>
              </p:nvPr>
            </p:nvGraphicFramePr>
            <p:xfrm>
              <a:off x="677334" y="1624971"/>
              <a:ext cx="10983728" cy="442396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2640">
                      <a:extLst>
                        <a:ext uri="{9D8B030D-6E8A-4147-A177-3AD203B41FA5}">
                          <a16:colId xmlns:a16="http://schemas.microsoft.com/office/drawing/2014/main" val="4273333257"/>
                        </a:ext>
                      </a:extLst>
                    </a:gridCol>
                    <a:gridCol w="1318496">
                      <a:extLst>
                        <a:ext uri="{9D8B030D-6E8A-4147-A177-3AD203B41FA5}">
                          <a16:colId xmlns:a16="http://schemas.microsoft.com/office/drawing/2014/main" val="3932898846"/>
                        </a:ext>
                      </a:extLst>
                    </a:gridCol>
                    <a:gridCol w="983411">
                      <a:extLst>
                        <a:ext uri="{9D8B030D-6E8A-4147-A177-3AD203B41FA5}">
                          <a16:colId xmlns:a16="http://schemas.microsoft.com/office/drawing/2014/main" val="3137401670"/>
                        </a:ext>
                      </a:extLst>
                    </a:gridCol>
                    <a:gridCol w="1966823">
                      <a:extLst>
                        <a:ext uri="{9D8B030D-6E8A-4147-A177-3AD203B41FA5}">
                          <a16:colId xmlns:a16="http://schemas.microsoft.com/office/drawing/2014/main" val="687912430"/>
                        </a:ext>
                      </a:extLst>
                    </a:gridCol>
                    <a:gridCol w="1069675">
                      <a:extLst>
                        <a:ext uri="{9D8B030D-6E8A-4147-A177-3AD203B41FA5}">
                          <a16:colId xmlns:a16="http://schemas.microsoft.com/office/drawing/2014/main" val="1808753138"/>
                        </a:ext>
                      </a:extLst>
                    </a:gridCol>
                    <a:gridCol w="1017917">
                      <a:extLst>
                        <a:ext uri="{9D8B030D-6E8A-4147-A177-3AD203B41FA5}">
                          <a16:colId xmlns:a16="http://schemas.microsoft.com/office/drawing/2014/main" val="3286183346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4075127687"/>
                        </a:ext>
                      </a:extLst>
                    </a:gridCol>
                    <a:gridCol w="1091115">
                      <a:extLst>
                        <a:ext uri="{9D8B030D-6E8A-4147-A177-3AD203B41FA5}">
                          <a16:colId xmlns:a16="http://schemas.microsoft.com/office/drawing/2014/main" val="2028166624"/>
                        </a:ext>
                      </a:extLst>
                    </a:gridCol>
                    <a:gridCol w="857302">
                      <a:extLst>
                        <a:ext uri="{9D8B030D-6E8A-4147-A177-3AD203B41FA5}">
                          <a16:colId xmlns:a16="http://schemas.microsoft.com/office/drawing/2014/main" val="217183326"/>
                        </a:ext>
                      </a:extLst>
                    </a:gridCol>
                    <a:gridCol w="1111949">
                      <a:extLst>
                        <a:ext uri="{9D8B030D-6E8A-4147-A177-3AD203B41FA5}">
                          <a16:colId xmlns:a16="http://schemas.microsoft.com/office/drawing/2014/main" val="1802733937"/>
                        </a:ext>
                      </a:extLst>
                    </a:gridCol>
                  </a:tblGrid>
                  <a:tr h="841771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zh-Hans" altLang="en-US" sz="2400" dirty="0">
                              <a:latin typeface="Times" pitchFamily="2" charset="0"/>
                            </a:rPr>
                            <a:t>城市</a:t>
                          </a:r>
                          <a:endParaRPr lang="zh-CN" altLang="en-US" sz="24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zh-Hans" altLang="en-US" sz="2800" dirty="0">
                              <a:latin typeface="Times" pitchFamily="2" charset="0"/>
                            </a:rPr>
                            <a:t>单位根检验</a:t>
                          </a:r>
                          <a:endParaRPr lang="zh-CN" altLang="en-US" sz="28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Hans" altLang="en-US" sz="2800" dirty="0"/>
                            <a:t>平稳性检验</a:t>
                          </a:r>
                          <a:endParaRPr lang="zh-CN" altLang="en-US" sz="2800" dirty="0"/>
                        </a:p>
                      </a:txBody>
                      <a:tcPr anchor="ctr"/>
                    </a:tc>
                    <a:tc gridSpan="6">
                      <a:txBody>
                        <a:bodyPr/>
                        <a:lstStyle/>
                        <a:p>
                          <a:pPr algn="ctr"/>
                          <a:r>
                            <a:rPr lang="zh-Hans" altLang="en-US" sz="2800" dirty="0">
                              <a:latin typeface="Times" pitchFamily="2" charset="0"/>
                            </a:rPr>
                            <a:t>白噪声检验</a:t>
                          </a:r>
                          <a:r>
                            <a:rPr lang="en-US" altLang="zh-Hans" sz="2800" dirty="0">
                              <a:latin typeface="Times" pitchFamily="2" charset="0"/>
                            </a:rPr>
                            <a:t>(</a:t>
                          </a:r>
                          <a:r>
                            <a:rPr lang="en-US" altLang="zh-Hans" sz="2800" dirty="0" err="1">
                              <a:latin typeface="Times" pitchFamily="2" charset="0"/>
                            </a:rPr>
                            <a:t>Box.test</a:t>
                          </a:r>
                          <a:r>
                            <a:rPr lang="en-US" altLang="zh-Hans" sz="2800" dirty="0">
                              <a:latin typeface="Times" pitchFamily="2" charset="0"/>
                            </a:rPr>
                            <a:t>)</a:t>
                          </a:r>
                          <a:endParaRPr lang="zh-CN" altLang="en-US" sz="28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520093"/>
                      </a:ext>
                    </a:extLst>
                  </a:tr>
                  <a:tr h="571104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err="1">
                              <a:latin typeface="Times" pitchFamily="2" charset="0"/>
                            </a:rPr>
                            <a:t>a</a:t>
                          </a:r>
                          <a:r>
                            <a:rPr lang="en-US" altLang="zh-Hans" sz="2000" dirty="0" err="1">
                              <a:latin typeface="Times" pitchFamily="2" charset="0"/>
                            </a:rPr>
                            <a:t>df.test</a:t>
                          </a:r>
                          <a:endParaRPr lang="zh-CN" altLang="en-US" sz="20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err="1">
                              <a:latin typeface="Times" pitchFamily="2" charset="0"/>
                            </a:rPr>
                            <a:t>p</a:t>
                          </a:r>
                          <a:r>
                            <a:rPr lang="en-US" altLang="zh-Hans" sz="2000" dirty="0" err="1">
                              <a:latin typeface="Times" pitchFamily="2" charset="0"/>
                            </a:rPr>
                            <a:t>p.test</a:t>
                          </a:r>
                          <a:endParaRPr lang="zh-CN" altLang="en-US" sz="20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err="1">
                              <a:latin typeface="Times" pitchFamily="2" charset="0"/>
                            </a:rPr>
                            <a:t>k</a:t>
                          </a:r>
                          <a:r>
                            <a:rPr lang="en-US" altLang="zh-Hans" sz="2000" dirty="0" err="1">
                              <a:latin typeface="Times" pitchFamily="2" charset="0"/>
                            </a:rPr>
                            <a:t>pss.test</a:t>
                          </a:r>
                          <a:endParaRPr lang="zh-CN" altLang="en-US" sz="20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Times" pitchFamily="2" charset="0"/>
                            </a:rPr>
                            <a:t>L</a:t>
                          </a:r>
                          <a:r>
                            <a:rPr lang="en-US" altLang="zh-Hans" sz="2000" dirty="0">
                              <a:latin typeface="Times" pitchFamily="2" charset="0"/>
                            </a:rPr>
                            <a:t>ag=1</a:t>
                          </a:r>
                          <a:endParaRPr lang="zh-CN" altLang="en-US" sz="20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Times" pitchFamily="2" charset="0"/>
                            </a:rPr>
                            <a:t>L</a:t>
                          </a:r>
                          <a:r>
                            <a:rPr lang="en-US" altLang="zh-Hans" sz="2000" dirty="0">
                              <a:latin typeface="Times" pitchFamily="2" charset="0"/>
                            </a:rPr>
                            <a:t>ag=6</a:t>
                          </a:r>
                          <a:endParaRPr lang="zh-CN" altLang="en-US" sz="20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Times" pitchFamily="2" charset="0"/>
                            </a:rPr>
                            <a:t>L</a:t>
                          </a:r>
                          <a:r>
                            <a:rPr lang="en-US" altLang="zh-Hans" sz="2000" dirty="0">
                              <a:latin typeface="Times" pitchFamily="2" charset="0"/>
                            </a:rPr>
                            <a:t>ag=12</a:t>
                          </a:r>
                          <a:endParaRPr lang="zh-CN" altLang="en-US" sz="20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7261704"/>
                      </a:ext>
                    </a:extLst>
                  </a:tr>
                  <a:tr h="485775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0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𝜒</m:t>
                                    </m:r>
                                  </m:e>
                                  <m:sup>
                                    <m:r>
                                      <a:rPr lang="en-US" altLang="zh-CN" sz="2000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000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值</m:t>
                                </m:r>
                              </m:oMath>
                            </m:oMathPara>
                          </a14:m>
                          <a:endParaRPr lang="en-US" altLang="zh-CN" sz="2000" kern="1200" dirty="0">
                            <a:solidFill>
                              <a:schemeClr val="dk1"/>
                            </a:solidFill>
                            <a:latin typeface="Times" pitchFamily="2" charset="0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Times" pitchFamily="2" charset="0"/>
                            </a:rPr>
                            <a:t>P</a:t>
                          </a:r>
                          <a:r>
                            <a:rPr lang="zh-Hans" altLang="en-US" sz="2000" dirty="0">
                              <a:latin typeface="Times" pitchFamily="2" charset="0"/>
                            </a:rPr>
                            <a:t>值</a:t>
                          </a:r>
                          <a:endParaRPr lang="zh-CN" altLang="en-US" sz="20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0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𝜒</m:t>
                                    </m:r>
                                  </m:e>
                                  <m:sup>
                                    <m:r>
                                      <a:rPr lang="en-US" altLang="zh-CN" sz="2000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000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值</m:t>
                                </m:r>
                              </m:oMath>
                            </m:oMathPara>
                          </a14:m>
                          <a:endParaRPr lang="en-US" altLang="zh-CN" sz="2000" kern="1200" dirty="0">
                            <a:solidFill>
                              <a:schemeClr val="dk1"/>
                            </a:solidFill>
                            <a:latin typeface="Times" pitchFamily="2" charset="0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Times" pitchFamily="2" charset="0"/>
                            </a:rPr>
                            <a:t>P</a:t>
                          </a:r>
                          <a:r>
                            <a:rPr lang="zh-Hans" altLang="en-US" sz="2000" dirty="0">
                              <a:latin typeface="Times" pitchFamily="2" charset="0"/>
                            </a:rPr>
                            <a:t>值</a:t>
                          </a:r>
                          <a:endParaRPr lang="zh-CN" altLang="en-US" sz="20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0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𝜒</m:t>
                                    </m:r>
                                  </m:e>
                                  <m:sup>
                                    <m:r>
                                      <a:rPr lang="en-US" altLang="zh-CN" sz="2000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000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值</m:t>
                                </m:r>
                              </m:oMath>
                            </m:oMathPara>
                          </a14:m>
                          <a:endParaRPr lang="en-US" altLang="zh-CN" sz="2000" kern="1200" dirty="0">
                            <a:solidFill>
                              <a:schemeClr val="dk1"/>
                            </a:solidFill>
                            <a:latin typeface="Times" pitchFamily="2" charset="0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Times" pitchFamily="2" charset="0"/>
                            </a:rPr>
                            <a:t>P</a:t>
                          </a:r>
                          <a:r>
                            <a:rPr lang="zh-Hans" altLang="en-US" sz="2000" dirty="0">
                              <a:latin typeface="Times" pitchFamily="2" charset="0"/>
                            </a:rPr>
                            <a:t>值</a:t>
                          </a:r>
                          <a:endParaRPr lang="zh-CN" altLang="en-US" sz="20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85442432"/>
                      </a:ext>
                    </a:extLst>
                  </a:tr>
                  <a:tr h="8417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Hans" altLang="en-US" sz="1800" dirty="0">
                              <a:latin typeface="Times" pitchFamily="2" charset="0"/>
                            </a:rPr>
                            <a:t>广州</a:t>
                          </a:r>
                          <a:endParaRPr lang="zh-CN" altLang="en-US" sz="18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Times" pitchFamily="2" charset="0"/>
                            </a:rPr>
                            <a:t>0.01</a:t>
                          </a:r>
                          <a:endParaRPr lang="zh-CN" altLang="en-US" sz="18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Times" pitchFamily="2" charset="0"/>
                            </a:rPr>
                            <a:t>0.01</a:t>
                          </a:r>
                          <a:endParaRPr lang="zh-CN" altLang="en-US" sz="18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Times" pitchFamily="2" charset="0"/>
                            </a:rPr>
                            <a:t>0.1</a:t>
                          </a:r>
                          <a:endParaRPr lang="zh-CN" altLang="en-US" sz="18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Times" pitchFamily="2" charset="0"/>
                            </a:rPr>
                            <a:t>156.82</a:t>
                          </a:r>
                          <a:endParaRPr lang="zh-CN" altLang="en-US" sz="18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Hans" sz="1800" dirty="0">
                              <a:latin typeface="Times" pitchFamily="2" charset="0"/>
                            </a:rPr>
                            <a:t>&lt;0.0001</a:t>
                          </a:r>
                          <a:endParaRPr lang="zh-CN" altLang="en-US" sz="18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Times" pitchFamily="2" charset="0"/>
                            </a:rPr>
                            <a:t>156.82</a:t>
                          </a:r>
                          <a:endParaRPr lang="zh-CN" altLang="en-US" sz="18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Hans" sz="1800" dirty="0">
                              <a:latin typeface="Times" pitchFamily="2" charset="0"/>
                            </a:rPr>
                            <a:t>&lt;0.0001</a:t>
                          </a:r>
                          <a:endParaRPr lang="zh-CN" altLang="en-US" sz="18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Times" pitchFamily="2" charset="0"/>
                            </a:rPr>
                            <a:t>316.17</a:t>
                          </a:r>
                          <a:endParaRPr lang="zh-CN" altLang="en-US" sz="18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Hans" sz="1800" dirty="0">
                              <a:latin typeface="Times" pitchFamily="2" charset="0"/>
                            </a:rPr>
                            <a:t>&lt;0.0001</a:t>
                          </a:r>
                          <a:endParaRPr lang="zh-CN" altLang="en-US" sz="18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60357736"/>
                      </a:ext>
                    </a:extLst>
                  </a:tr>
                  <a:tr h="8417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Hans" altLang="en-US" sz="1800" dirty="0">
                              <a:latin typeface="Times" pitchFamily="2" charset="0"/>
                            </a:rPr>
                            <a:t>上海</a:t>
                          </a:r>
                          <a:endParaRPr lang="zh-CN" altLang="en-US" sz="18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Times" pitchFamily="2" charset="0"/>
                            </a:rPr>
                            <a:t>0</a:t>
                          </a:r>
                          <a:r>
                            <a:rPr lang="en-US" altLang="zh-Hans" sz="1800" dirty="0">
                              <a:latin typeface="Times" pitchFamily="2" charset="0"/>
                            </a:rPr>
                            <a:t>.01</a:t>
                          </a:r>
                          <a:endParaRPr lang="zh-CN" altLang="en-US" sz="18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Times" pitchFamily="2" charset="0"/>
                            </a:rPr>
                            <a:t>0</a:t>
                          </a:r>
                          <a:r>
                            <a:rPr lang="en-US" altLang="zh-Hans" sz="1800" dirty="0">
                              <a:latin typeface="Times" pitchFamily="2" charset="0"/>
                            </a:rPr>
                            <a:t>.01</a:t>
                          </a:r>
                          <a:endParaRPr lang="zh-CN" altLang="en-US" sz="18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Times" pitchFamily="2" charset="0"/>
                            </a:rPr>
                            <a:t>0</a:t>
                          </a:r>
                          <a:r>
                            <a:rPr lang="en-US" altLang="zh-Hans" sz="1800" dirty="0">
                              <a:latin typeface="Times" pitchFamily="2" charset="0"/>
                            </a:rPr>
                            <a:t>.1</a:t>
                          </a:r>
                          <a:endParaRPr lang="zh-CN" altLang="en-US" sz="18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Times" pitchFamily="2" charset="0"/>
                            </a:rPr>
                            <a:t>3</a:t>
                          </a:r>
                          <a:r>
                            <a:rPr lang="en-US" altLang="zh-Hans" sz="1800" dirty="0">
                              <a:latin typeface="Times" pitchFamily="2" charset="0"/>
                            </a:rPr>
                            <a:t>.4967</a:t>
                          </a:r>
                          <a:endParaRPr lang="zh-CN" altLang="en-US" sz="18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Times" pitchFamily="2" charset="0"/>
                            </a:rPr>
                            <a:t>0</a:t>
                          </a:r>
                          <a:r>
                            <a:rPr lang="en-US" altLang="zh-Hans" sz="1800" dirty="0">
                              <a:latin typeface="Times" pitchFamily="2" charset="0"/>
                            </a:rPr>
                            <a:t>.06149</a:t>
                          </a:r>
                          <a:endParaRPr lang="zh-CN" altLang="en-US" sz="18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Times" pitchFamily="2" charset="0"/>
                            </a:rPr>
                            <a:t>3</a:t>
                          </a:r>
                          <a:r>
                            <a:rPr lang="en-US" altLang="zh-Hans" sz="1800" dirty="0">
                              <a:latin typeface="Times" pitchFamily="2" charset="0"/>
                            </a:rPr>
                            <a:t>1.999</a:t>
                          </a:r>
                          <a:endParaRPr lang="zh-CN" altLang="en-US" sz="18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Hans" sz="1800" dirty="0">
                              <a:latin typeface="Times" pitchFamily="2" charset="0"/>
                            </a:rPr>
                            <a:t>&lt;0.0001</a:t>
                          </a:r>
                          <a:endParaRPr lang="zh-CN" altLang="en-US" sz="18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Times" pitchFamily="2" charset="0"/>
                            </a:rPr>
                            <a:t>7</a:t>
                          </a:r>
                          <a:r>
                            <a:rPr lang="en-US" altLang="zh-Hans" sz="1800" dirty="0">
                              <a:latin typeface="Times" pitchFamily="2" charset="0"/>
                            </a:rPr>
                            <a:t>5.233</a:t>
                          </a:r>
                          <a:endParaRPr lang="zh-CN" altLang="en-US" sz="18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Hans" sz="1800" dirty="0">
                              <a:latin typeface="Times" pitchFamily="2" charset="0"/>
                            </a:rPr>
                            <a:t>&lt;0.0001</a:t>
                          </a:r>
                          <a:endParaRPr lang="zh-CN" altLang="en-US" sz="18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06236715"/>
                      </a:ext>
                    </a:extLst>
                  </a:tr>
                  <a:tr h="8417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Hans" altLang="en-US" sz="1800" dirty="0">
                              <a:latin typeface="Times" pitchFamily="2" charset="0"/>
                            </a:rPr>
                            <a:t>哈尔滨</a:t>
                          </a:r>
                          <a:endParaRPr lang="zh-CN" altLang="en-US" sz="18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Times" pitchFamily="2" charset="0"/>
                            </a:rPr>
                            <a:t>0</a:t>
                          </a:r>
                          <a:r>
                            <a:rPr lang="en-US" altLang="zh-Hans" sz="1800" dirty="0">
                              <a:latin typeface="Times" pitchFamily="2" charset="0"/>
                            </a:rPr>
                            <a:t>.01</a:t>
                          </a:r>
                          <a:endParaRPr lang="zh-CN" altLang="en-US" sz="18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Times" pitchFamily="2" charset="0"/>
                            </a:rPr>
                            <a:t>0</a:t>
                          </a:r>
                          <a:r>
                            <a:rPr lang="en-US" altLang="zh-Hans" sz="1800" dirty="0">
                              <a:latin typeface="Times" pitchFamily="2" charset="0"/>
                            </a:rPr>
                            <a:t>.01</a:t>
                          </a:r>
                          <a:endParaRPr lang="zh-CN" altLang="en-US" sz="18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Times" pitchFamily="2" charset="0"/>
                            </a:rPr>
                            <a:t>0</a:t>
                          </a:r>
                          <a:r>
                            <a:rPr lang="en-US" altLang="zh-Hans" sz="1800" dirty="0">
                              <a:latin typeface="Times" pitchFamily="2" charset="0"/>
                            </a:rPr>
                            <a:t>.1</a:t>
                          </a:r>
                          <a:endParaRPr lang="zh-CN" altLang="en-US" sz="18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Times" pitchFamily="2" charset="0"/>
                            </a:rPr>
                            <a:t>6</a:t>
                          </a:r>
                          <a:r>
                            <a:rPr lang="en-US" altLang="zh-Hans" sz="1800" dirty="0">
                              <a:latin typeface="Times" pitchFamily="2" charset="0"/>
                            </a:rPr>
                            <a:t>0.389</a:t>
                          </a:r>
                          <a:endParaRPr lang="zh-CN" altLang="en-US" sz="18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Hans" sz="1800" dirty="0">
                              <a:latin typeface="Times" pitchFamily="2" charset="0"/>
                            </a:rPr>
                            <a:t>&lt;0.0001</a:t>
                          </a:r>
                          <a:endParaRPr lang="zh-CN" altLang="en-US" sz="18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Times" pitchFamily="2" charset="0"/>
                            </a:rPr>
                            <a:t>1</a:t>
                          </a:r>
                          <a:r>
                            <a:rPr lang="en-US" altLang="zh-Hans" sz="1800" dirty="0">
                              <a:latin typeface="Times" pitchFamily="2" charset="0"/>
                            </a:rPr>
                            <a:t>96.95</a:t>
                          </a:r>
                          <a:endParaRPr lang="zh-CN" altLang="en-US" sz="18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Hans" sz="1800" dirty="0">
                              <a:latin typeface="Times" pitchFamily="2" charset="0"/>
                            </a:rPr>
                            <a:t>&lt;0.0001</a:t>
                          </a:r>
                          <a:endParaRPr lang="zh-CN" altLang="en-US" sz="18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Times" pitchFamily="2" charset="0"/>
                            </a:rPr>
                            <a:t>4</a:t>
                          </a:r>
                          <a:r>
                            <a:rPr lang="en-US" altLang="zh-Hans" sz="1800" dirty="0">
                              <a:latin typeface="Times" pitchFamily="2" charset="0"/>
                            </a:rPr>
                            <a:t>48.78</a:t>
                          </a:r>
                          <a:endParaRPr lang="zh-CN" altLang="en-US" sz="18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Hans" sz="1800" dirty="0">
                              <a:latin typeface="Times" pitchFamily="2" charset="0"/>
                            </a:rPr>
                            <a:t>&lt;0.0001</a:t>
                          </a:r>
                          <a:endParaRPr lang="zh-CN" altLang="en-US" sz="18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822315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内容占位符 3">
                <a:extLst>
                  <a:ext uri="{FF2B5EF4-FFF2-40B4-BE49-F238E27FC236}">
                    <a16:creationId xmlns:a16="http://schemas.microsoft.com/office/drawing/2014/main" id="{EB3D14C7-914C-D84C-B760-719324478D5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93532116"/>
                  </p:ext>
                </p:extLst>
              </p:nvPr>
            </p:nvGraphicFramePr>
            <p:xfrm>
              <a:off x="677334" y="1624971"/>
              <a:ext cx="10983728" cy="442396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2640">
                      <a:extLst>
                        <a:ext uri="{9D8B030D-6E8A-4147-A177-3AD203B41FA5}">
                          <a16:colId xmlns:a16="http://schemas.microsoft.com/office/drawing/2014/main" val="4273333257"/>
                        </a:ext>
                      </a:extLst>
                    </a:gridCol>
                    <a:gridCol w="1318496">
                      <a:extLst>
                        <a:ext uri="{9D8B030D-6E8A-4147-A177-3AD203B41FA5}">
                          <a16:colId xmlns:a16="http://schemas.microsoft.com/office/drawing/2014/main" val="3932898846"/>
                        </a:ext>
                      </a:extLst>
                    </a:gridCol>
                    <a:gridCol w="983411">
                      <a:extLst>
                        <a:ext uri="{9D8B030D-6E8A-4147-A177-3AD203B41FA5}">
                          <a16:colId xmlns:a16="http://schemas.microsoft.com/office/drawing/2014/main" val="3137401670"/>
                        </a:ext>
                      </a:extLst>
                    </a:gridCol>
                    <a:gridCol w="1966823">
                      <a:extLst>
                        <a:ext uri="{9D8B030D-6E8A-4147-A177-3AD203B41FA5}">
                          <a16:colId xmlns:a16="http://schemas.microsoft.com/office/drawing/2014/main" val="687912430"/>
                        </a:ext>
                      </a:extLst>
                    </a:gridCol>
                    <a:gridCol w="1069675">
                      <a:extLst>
                        <a:ext uri="{9D8B030D-6E8A-4147-A177-3AD203B41FA5}">
                          <a16:colId xmlns:a16="http://schemas.microsoft.com/office/drawing/2014/main" val="1808753138"/>
                        </a:ext>
                      </a:extLst>
                    </a:gridCol>
                    <a:gridCol w="1017917">
                      <a:extLst>
                        <a:ext uri="{9D8B030D-6E8A-4147-A177-3AD203B41FA5}">
                          <a16:colId xmlns:a16="http://schemas.microsoft.com/office/drawing/2014/main" val="3286183346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4075127687"/>
                        </a:ext>
                      </a:extLst>
                    </a:gridCol>
                    <a:gridCol w="1091115">
                      <a:extLst>
                        <a:ext uri="{9D8B030D-6E8A-4147-A177-3AD203B41FA5}">
                          <a16:colId xmlns:a16="http://schemas.microsoft.com/office/drawing/2014/main" val="2028166624"/>
                        </a:ext>
                      </a:extLst>
                    </a:gridCol>
                    <a:gridCol w="857302">
                      <a:extLst>
                        <a:ext uri="{9D8B030D-6E8A-4147-A177-3AD203B41FA5}">
                          <a16:colId xmlns:a16="http://schemas.microsoft.com/office/drawing/2014/main" val="217183326"/>
                        </a:ext>
                      </a:extLst>
                    </a:gridCol>
                    <a:gridCol w="1111949">
                      <a:extLst>
                        <a:ext uri="{9D8B030D-6E8A-4147-A177-3AD203B41FA5}">
                          <a16:colId xmlns:a16="http://schemas.microsoft.com/office/drawing/2014/main" val="1802733937"/>
                        </a:ext>
                      </a:extLst>
                    </a:gridCol>
                  </a:tblGrid>
                  <a:tr h="841771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zh-Hans" altLang="en-US" sz="2400" dirty="0">
                              <a:latin typeface="Times" pitchFamily="2" charset="0"/>
                            </a:rPr>
                            <a:t>城市</a:t>
                          </a:r>
                          <a:endParaRPr lang="zh-CN" altLang="en-US" sz="24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zh-Hans" altLang="en-US" sz="2800" dirty="0">
                              <a:latin typeface="Times" pitchFamily="2" charset="0"/>
                            </a:rPr>
                            <a:t>单位根检验</a:t>
                          </a:r>
                          <a:endParaRPr lang="zh-CN" altLang="en-US" sz="28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Hans" altLang="en-US" sz="2800" dirty="0"/>
                            <a:t>平稳性检验</a:t>
                          </a:r>
                          <a:endParaRPr lang="zh-CN" altLang="en-US" sz="2800" dirty="0"/>
                        </a:p>
                      </a:txBody>
                      <a:tcPr anchor="ctr"/>
                    </a:tc>
                    <a:tc gridSpan="6">
                      <a:txBody>
                        <a:bodyPr/>
                        <a:lstStyle/>
                        <a:p>
                          <a:pPr algn="ctr"/>
                          <a:r>
                            <a:rPr lang="zh-Hans" altLang="en-US" sz="2800" dirty="0">
                              <a:latin typeface="Times" pitchFamily="2" charset="0"/>
                            </a:rPr>
                            <a:t>白噪声检验</a:t>
                          </a:r>
                          <a:r>
                            <a:rPr lang="en-US" altLang="zh-Hans" sz="2800" dirty="0">
                              <a:latin typeface="Times" pitchFamily="2" charset="0"/>
                            </a:rPr>
                            <a:t>(</a:t>
                          </a:r>
                          <a:r>
                            <a:rPr lang="en-US" altLang="zh-Hans" sz="2800" dirty="0" err="1">
                              <a:latin typeface="Times" pitchFamily="2" charset="0"/>
                            </a:rPr>
                            <a:t>Box.test</a:t>
                          </a:r>
                          <a:r>
                            <a:rPr lang="en-US" altLang="zh-Hans" sz="2800" dirty="0">
                              <a:latin typeface="Times" pitchFamily="2" charset="0"/>
                            </a:rPr>
                            <a:t>)</a:t>
                          </a:r>
                          <a:endParaRPr lang="zh-CN" altLang="en-US" sz="28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520093"/>
                      </a:ext>
                    </a:extLst>
                  </a:tr>
                  <a:tr h="571104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err="1">
                              <a:latin typeface="Times" pitchFamily="2" charset="0"/>
                            </a:rPr>
                            <a:t>a</a:t>
                          </a:r>
                          <a:r>
                            <a:rPr lang="en-US" altLang="zh-Hans" sz="2000" dirty="0" err="1">
                              <a:latin typeface="Times" pitchFamily="2" charset="0"/>
                            </a:rPr>
                            <a:t>df.test</a:t>
                          </a:r>
                          <a:endParaRPr lang="zh-CN" altLang="en-US" sz="20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err="1">
                              <a:latin typeface="Times" pitchFamily="2" charset="0"/>
                            </a:rPr>
                            <a:t>p</a:t>
                          </a:r>
                          <a:r>
                            <a:rPr lang="en-US" altLang="zh-Hans" sz="2000" dirty="0" err="1">
                              <a:latin typeface="Times" pitchFamily="2" charset="0"/>
                            </a:rPr>
                            <a:t>p.test</a:t>
                          </a:r>
                          <a:endParaRPr lang="zh-CN" altLang="en-US" sz="20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err="1">
                              <a:latin typeface="Times" pitchFamily="2" charset="0"/>
                            </a:rPr>
                            <a:t>k</a:t>
                          </a:r>
                          <a:r>
                            <a:rPr lang="en-US" altLang="zh-Hans" sz="2000" dirty="0" err="1">
                              <a:latin typeface="Times" pitchFamily="2" charset="0"/>
                            </a:rPr>
                            <a:t>pss.test</a:t>
                          </a:r>
                          <a:endParaRPr lang="zh-CN" altLang="en-US" sz="20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Times" pitchFamily="2" charset="0"/>
                            </a:rPr>
                            <a:t>L</a:t>
                          </a:r>
                          <a:r>
                            <a:rPr lang="en-US" altLang="zh-Hans" sz="2000" dirty="0">
                              <a:latin typeface="Times" pitchFamily="2" charset="0"/>
                            </a:rPr>
                            <a:t>ag=1</a:t>
                          </a:r>
                          <a:endParaRPr lang="zh-CN" altLang="en-US" sz="20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Times" pitchFamily="2" charset="0"/>
                            </a:rPr>
                            <a:t>L</a:t>
                          </a:r>
                          <a:r>
                            <a:rPr lang="en-US" altLang="zh-Hans" sz="2000" dirty="0">
                              <a:latin typeface="Times" pitchFamily="2" charset="0"/>
                            </a:rPr>
                            <a:t>ag=6</a:t>
                          </a:r>
                          <a:endParaRPr lang="zh-CN" altLang="en-US" sz="20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Times" pitchFamily="2" charset="0"/>
                            </a:rPr>
                            <a:t>L</a:t>
                          </a:r>
                          <a:r>
                            <a:rPr lang="en-US" altLang="zh-Hans" sz="2000" dirty="0">
                              <a:latin typeface="Times" pitchFamily="2" charset="0"/>
                            </a:rPr>
                            <a:t>ag=12</a:t>
                          </a:r>
                          <a:endParaRPr lang="zh-CN" altLang="en-US" sz="20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7261704"/>
                      </a:ext>
                    </a:extLst>
                  </a:tr>
                  <a:tr h="485775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63095" t="-294737" r="-470238" b="-5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Times" pitchFamily="2" charset="0"/>
                            </a:rPr>
                            <a:t>P</a:t>
                          </a:r>
                          <a:r>
                            <a:rPr lang="zh-Hans" altLang="en-US" sz="2000" dirty="0">
                              <a:latin typeface="Times" pitchFamily="2" charset="0"/>
                            </a:rPr>
                            <a:t>值</a:t>
                          </a:r>
                          <a:endParaRPr lang="zh-CN" altLang="en-US" sz="20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69444" t="-294737" r="-336111" b="-5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Times" pitchFamily="2" charset="0"/>
                            </a:rPr>
                            <a:t>P</a:t>
                          </a:r>
                          <a:r>
                            <a:rPr lang="zh-Hans" altLang="en-US" sz="2000" dirty="0">
                              <a:latin typeface="Times" pitchFamily="2" charset="0"/>
                            </a:rPr>
                            <a:t>值</a:t>
                          </a:r>
                          <a:endParaRPr lang="zh-CN" altLang="en-US" sz="20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62687" t="-294737" r="-132836" b="-5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Times" pitchFamily="2" charset="0"/>
                            </a:rPr>
                            <a:t>P</a:t>
                          </a:r>
                          <a:r>
                            <a:rPr lang="zh-Hans" altLang="en-US" sz="2000" dirty="0">
                              <a:latin typeface="Times" pitchFamily="2" charset="0"/>
                            </a:rPr>
                            <a:t>值</a:t>
                          </a:r>
                          <a:endParaRPr lang="zh-CN" altLang="en-US" sz="20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85442432"/>
                      </a:ext>
                    </a:extLst>
                  </a:tr>
                  <a:tr h="8417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Hans" altLang="en-US" sz="1800" dirty="0">
                              <a:latin typeface="Times" pitchFamily="2" charset="0"/>
                            </a:rPr>
                            <a:t>广州</a:t>
                          </a:r>
                          <a:endParaRPr lang="zh-CN" altLang="en-US" sz="18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Times" pitchFamily="2" charset="0"/>
                            </a:rPr>
                            <a:t>0.01</a:t>
                          </a:r>
                          <a:endParaRPr lang="zh-CN" altLang="en-US" sz="18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Times" pitchFamily="2" charset="0"/>
                            </a:rPr>
                            <a:t>0.01</a:t>
                          </a:r>
                          <a:endParaRPr lang="zh-CN" altLang="en-US" sz="18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Times" pitchFamily="2" charset="0"/>
                            </a:rPr>
                            <a:t>0.1</a:t>
                          </a:r>
                          <a:endParaRPr lang="zh-CN" altLang="en-US" sz="18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Times" pitchFamily="2" charset="0"/>
                            </a:rPr>
                            <a:t>156.82</a:t>
                          </a:r>
                          <a:endParaRPr lang="zh-CN" altLang="en-US" sz="18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Hans" sz="1800" dirty="0">
                              <a:latin typeface="Times" pitchFamily="2" charset="0"/>
                            </a:rPr>
                            <a:t>&lt;0.0001</a:t>
                          </a:r>
                          <a:endParaRPr lang="zh-CN" altLang="en-US" sz="18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Times" pitchFamily="2" charset="0"/>
                            </a:rPr>
                            <a:t>156.82</a:t>
                          </a:r>
                          <a:endParaRPr lang="zh-CN" altLang="en-US" sz="18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Hans" sz="1800" dirty="0">
                              <a:latin typeface="Times" pitchFamily="2" charset="0"/>
                            </a:rPr>
                            <a:t>&lt;0.0001</a:t>
                          </a:r>
                          <a:endParaRPr lang="zh-CN" altLang="en-US" sz="18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Times" pitchFamily="2" charset="0"/>
                            </a:rPr>
                            <a:t>316.17</a:t>
                          </a:r>
                          <a:endParaRPr lang="zh-CN" altLang="en-US" sz="18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Hans" sz="1800" dirty="0">
                              <a:latin typeface="Times" pitchFamily="2" charset="0"/>
                            </a:rPr>
                            <a:t>&lt;0.0001</a:t>
                          </a:r>
                          <a:endParaRPr lang="zh-CN" altLang="en-US" sz="18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60357736"/>
                      </a:ext>
                    </a:extLst>
                  </a:tr>
                  <a:tr h="8417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Hans" altLang="en-US" sz="1800" dirty="0">
                              <a:latin typeface="Times" pitchFamily="2" charset="0"/>
                            </a:rPr>
                            <a:t>上海</a:t>
                          </a:r>
                          <a:endParaRPr lang="zh-CN" altLang="en-US" sz="18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Times" pitchFamily="2" charset="0"/>
                            </a:rPr>
                            <a:t>0</a:t>
                          </a:r>
                          <a:r>
                            <a:rPr lang="en-US" altLang="zh-Hans" sz="1800" dirty="0">
                              <a:latin typeface="Times" pitchFamily="2" charset="0"/>
                            </a:rPr>
                            <a:t>.01</a:t>
                          </a:r>
                          <a:endParaRPr lang="zh-CN" altLang="en-US" sz="18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Times" pitchFamily="2" charset="0"/>
                            </a:rPr>
                            <a:t>0</a:t>
                          </a:r>
                          <a:r>
                            <a:rPr lang="en-US" altLang="zh-Hans" sz="1800" dirty="0">
                              <a:latin typeface="Times" pitchFamily="2" charset="0"/>
                            </a:rPr>
                            <a:t>.01</a:t>
                          </a:r>
                          <a:endParaRPr lang="zh-CN" altLang="en-US" sz="18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Times" pitchFamily="2" charset="0"/>
                            </a:rPr>
                            <a:t>0</a:t>
                          </a:r>
                          <a:r>
                            <a:rPr lang="en-US" altLang="zh-Hans" sz="1800" dirty="0">
                              <a:latin typeface="Times" pitchFamily="2" charset="0"/>
                            </a:rPr>
                            <a:t>.1</a:t>
                          </a:r>
                          <a:endParaRPr lang="zh-CN" altLang="en-US" sz="18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Times" pitchFamily="2" charset="0"/>
                            </a:rPr>
                            <a:t>3</a:t>
                          </a:r>
                          <a:r>
                            <a:rPr lang="en-US" altLang="zh-Hans" sz="1800" dirty="0">
                              <a:latin typeface="Times" pitchFamily="2" charset="0"/>
                            </a:rPr>
                            <a:t>.4967</a:t>
                          </a:r>
                          <a:endParaRPr lang="zh-CN" altLang="en-US" sz="18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Times" pitchFamily="2" charset="0"/>
                            </a:rPr>
                            <a:t>0</a:t>
                          </a:r>
                          <a:r>
                            <a:rPr lang="en-US" altLang="zh-Hans" sz="1800" dirty="0">
                              <a:latin typeface="Times" pitchFamily="2" charset="0"/>
                            </a:rPr>
                            <a:t>.06149</a:t>
                          </a:r>
                          <a:endParaRPr lang="zh-CN" altLang="en-US" sz="18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Times" pitchFamily="2" charset="0"/>
                            </a:rPr>
                            <a:t>3</a:t>
                          </a:r>
                          <a:r>
                            <a:rPr lang="en-US" altLang="zh-Hans" sz="1800" dirty="0">
                              <a:latin typeface="Times" pitchFamily="2" charset="0"/>
                            </a:rPr>
                            <a:t>1.999</a:t>
                          </a:r>
                          <a:endParaRPr lang="zh-CN" altLang="en-US" sz="18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Hans" sz="1800" dirty="0">
                              <a:latin typeface="Times" pitchFamily="2" charset="0"/>
                            </a:rPr>
                            <a:t>&lt;0.0001</a:t>
                          </a:r>
                          <a:endParaRPr lang="zh-CN" altLang="en-US" sz="18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Times" pitchFamily="2" charset="0"/>
                            </a:rPr>
                            <a:t>7</a:t>
                          </a:r>
                          <a:r>
                            <a:rPr lang="en-US" altLang="zh-Hans" sz="1800" dirty="0">
                              <a:latin typeface="Times" pitchFamily="2" charset="0"/>
                            </a:rPr>
                            <a:t>5.233</a:t>
                          </a:r>
                          <a:endParaRPr lang="zh-CN" altLang="en-US" sz="18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Hans" sz="1800" dirty="0">
                              <a:latin typeface="Times" pitchFamily="2" charset="0"/>
                            </a:rPr>
                            <a:t>&lt;0.0001</a:t>
                          </a:r>
                          <a:endParaRPr lang="zh-CN" altLang="en-US" sz="18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06236715"/>
                      </a:ext>
                    </a:extLst>
                  </a:tr>
                  <a:tr h="8417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Hans" altLang="en-US" sz="1800" dirty="0">
                              <a:latin typeface="Times" pitchFamily="2" charset="0"/>
                            </a:rPr>
                            <a:t>哈尔滨</a:t>
                          </a:r>
                          <a:endParaRPr lang="zh-CN" altLang="en-US" sz="18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Times" pitchFamily="2" charset="0"/>
                            </a:rPr>
                            <a:t>0</a:t>
                          </a:r>
                          <a:r>
                            <a:rPr lang="en-US" altLang="zh-Hans" sz="1800" dirty="0">
                              <a:latin typeface="Times" pitchFamily="2" charset="0"/>
                            </a:rPr>
                            <a:t>.01</a:t>
                          </a:r>
                          <a:endParaRPr lang="zh-CN" altLang="en-US" sz="18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Times" pitchFamily="2" charset="0"/>
                            </a:rPr>
                            <a:t>0</a:t>
                          </a:r>
                          <a:r>
                            <a:rPr lang="en-US" altLang="zh-Hans" sz="1800" dirty="0">
                              <a:latin typeface="Times" pitchFamily="2" charset="0"/>
                            </a:rPr>
                            <a:t>.01</a:t>
                          </a:r>
                          <a:endParaRPr lang="zh-CN" altLang="en-US" sz="18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Times" pitchFamily="2" charset="0"/>
                            </a:rPr>
                            <a:t>0</a:t>
                          </a:r>
                          <a:r>
                            <a:rPr lang="en-US" altLang="zh-Hans" sz="1800" dirty="0">
                              <a:latin typeface="Times" pitchFamily="2" charset="0"/>
                            </a:rPr>
                            <a:t>.1</a:t>
                          </a:r>
                          <a:endParaRPr lang="zh-CN" altLang="en-US" sz="18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Times" pitchFamily="2" charset="0"/>
                            </a:rPr>
                            <a:t>6</a:t>
                          </a:r>
                          <a:r>
                            <a:rPr lang="en-US" altLang="zh-Hans" sz="1800" dirty="0">
                              <a:latin typeface="Times" pitchFamily="2" charset="0"/>
                            </a:rPr>
                            <a:t>0.389</a:t>
                          </a:r>
                          <a:endParaRPr lang="zh-CN" altLang="en-US" sz="18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Hans" sz="1800" dirty="0">
                              <a:latin typeface="Times" pitchFamily="2" charset="0"/>
                            </a:rPr>
                            <a:t>&lt;0.0001</a:t>
                          </a:r>
                          <a:endParaRPr lang="zh-CN" altLang="en-US" sz="18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Times" pitchFamily="2" charset="0"/>
                            </a:rPr>
                            <a:t>1</a:t>
                          </a:r>
                          <a:r>
                            <a:rPr lang="en-US" altLang="zh-Hans" sz="1800" dirty="0">
                              <a:latin typeface="Times" pitchFamily="2" charset="0"/>
                            </a:rPr>
                            <a:t>96.95</a:t>
                          </a:r>
                          <a:endParaRPr lang="zh-CN" altLang="en-US" sz="18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Hans" sz="1800" dirty="0">
                              <a:latin typeface="Times" pitchFamily="2" charset="0"/>
                            </a:rPr>
                            <a:t>&lt;0.0001</a:t>
                          </a:r>
                          <a:endParaRPr lang="zh-CN" altLang="en-US" sz="18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Times" pitchFamily="2" charset="0"/>
                            </a:rPr>
                            <a:t>4</a:t>
                          </a:r>
                          <a:r>
                            <a:rPr lang="en-US" altLang="zh-Hans" sz="1800" dirty="0">
                              <a:latin typeface="Times" pitchFamily="2" charset="0"/>
                            </a:rPr>
                            <a:t>48.78</a:t>
                          </a:r>
                          <a:endParaRPr lang="zh-CN" altLang="en-US" sz="18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Hans" sz="1800" dirty="0">
                              <a:latin typeface="Times" pitchFamily="2" charset="0"/>
                            </a:rPr>
                            <a:t>&lt;0.0001</a:t>
                          </a:r>
                          <a:endParaRPr lang="zh-CN" altLang="en-US" sz="1800" dirty="0">
                            <a:latin typeface="Times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822315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6574C3E-D503-8B47-9599-CA47897D0329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10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9099013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53D802-C971-F143-9E44-0F5CC027E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THANKS!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A4D4CA-44E3-2F4B-ACFC-14A5896BE1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067F169-3B65-524F-8F98-9E33486B9A7A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100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3822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02CD41-44B0-E047-B871-AB7943897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spectrum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6C45C20-C57E-494D-B877-D0568958F5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270000"/>
            <a:ext cx="10800000" cy="5400000"/>
          </a:xfr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8C8414F-A303-F94E-9215-5EE922A3B847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11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96020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4CAAF6-0872-714B-9F6E-47DA2DCCB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1100667"/>
            <a:ext cx="8596668" cy="1826581"/>
          </a:xfrm>
        </p:spPr>
        <p:txBody>
          <a:bodyPr/>
          <a:lstStyle/>
          <a:p>
            <a:r>
              <a:rPr kumimoji="1" lang="zh-Hans" altLang="en-US" dirty="0">
                <a:latin typeface="+mn-ea"/>
                <a:ea typeface="+mn-ea"/>
              </a:rPr>
              <a:t>广州市降雨量</a:t>
            </a:r>
            <a:endParaRPr kumimoji="1" lang="zh-CN" altLang="en-US" dirty="0">
              <a:latin typeface="+mn-ea"/>
              <a:ea typeface="+mn-ea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D40945-16E3-6D4B-B5B9-5B39F10CE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3167278"/>
            <a:ext cx="8596668" cy="860400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Hans" sz="2800" dirty="0">
                <a:solidFill>
                  <a:schemeClr val="tx1"/>
                </a:solidFill>
              </a:rPr>
              <a:t>——</a:t>
            </a:r>
            <a:r>
              <a:rPr kumimoji="1" lang="zh-Hans" altLang="en-US" sz="2800" dirty="0">
                <a:solidFill>
                  <a:schemeClr val="tx1"/>
                </a:solidFill>
              </a:rPr>
              <a:t>孟禹含</a:t>
            </a:r>
            <a:endParaRPr kumimoji="1"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F42FF17-4A40-1046-966F-E26DEEB40DDF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12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27138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71A2F5-DE49-4043-BC2C-579579BAB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>
                <a:latin typeface="Times" pitchFamily="2" charset="0"/>
              </a:rPr>
              <a:t>T</a:t>
            </a:r>
            <a:r>
              <a:rPr kumimoji="1" lang="en-US" altLang="zh-Hans" dirty="0" err="1">
                <a:latin typeface="Times" pitchFamily="2" charset="0"/>
              </a:rPr>
              <a:t>splot</a:t>
            </a:r>
            <a:endParaRPr kumimoji="1" lang="zh-CN" altLang="en-US" dirty="0">
              <a:latin typeface="Times" pitchFamily="2" charset="0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4B713BF-FDEA-2F4E-B6B0-36EA64090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458000"/>
            <a:ext cx="10800000" cy="5400000"/>
          </a:xfr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669DDA1-B744-B24D-93CE-031E4378C963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13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97057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CEF8F-67EE-EE4F-B5E1-C3D055CC2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s" dirty="0">
                <a:latin typeface="Times" pitchFamily="2" charset="0"/>
              </a:rPr>
              <a:t>Decompose</a:t>
            </a:r>
            <a:endParaRPr kumimoji="1" lang="zh-CN" altLang="en-US" dirty="0">
              <a:latin typeface="Times" pitchFamily="2" charset="0"/>
            </a:endParaRP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275340DF-F9E2-C34B-90D8-BFA044024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458000"/>
            <a:ext cx="10800000" cy="5400000"/>
          </a:xfr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72802BC-234B-E44F-902D-D9F299313F19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14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08933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230BAA-9CF3-394A-8D98-8B4D010B7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s" dirty="0">
                <a:latin typeface="Times" pitchFamily="2" charset="0"/>
              </a:rPr>
              <a:t>Without</a:t>
            </a:r>
            <a:r>
              <a:rPr kumimoji="1" lang="zh-Hans" altLang="en-US" dirty="0">
                <a:latin typeface="Times" pitchFamily="2" charset="0"/>
              </a:rPr>
              <a:t> </a:t>
            </a:r>
            <a:r>
              <a:rPr kumimoji="1" lang="en-US" altLang="zh-Hans" dirty="0">
                <a:latin typeface="Times" pitchFamily="2" charset="0"/>
              </a:rPr>
              <a:t>seasonal</a:t>
            </a:r>
            <a:endParaRPr kumimoji="1" lang="zh-CN" altLang="en-US" dirty="0">
              <a:latin typeface="Times" pitchFamily="2" charset="0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072705B-D358-CC49-96B6-1486EAA46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0257" y="1458000"/>
            <a:ext cx="10800000" cy="5400000"/>
          </a:xfr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DD303B7-130C-BB40-B180-1BD0649A1D71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15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1661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2FDF9B-990E-A643-B9CC-8E46FB625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" pitchFamily="2" charset="0"/>
              </a:rPr>
              <a:t>H</a:t>
            </a:r>
            <a:r>
              <a:rPr kumimoji="1" lang="en-US" altLang="zh-Hans" dirty="0">
                <a:latin typeface="Times" pitchFamily="2" charset="0"/>
              </a:rPr>
              <a:t>olt-Winters</a:t>
            </a:r>
            <a:endParaRPr kumimoji="1" lang="zh-CN" altLang="en-US" dirty="0">
              <a:latin typeface="Times" pitchFamily="2" charset="0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4ED8BD6-5978-E64A-BFB3-6C6139678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458000"/>
            <a:ext cx="10800000" cy="5400000"/>
          </a:xfr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AD00653-98D7-D043-893C-51A016FA26B8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16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83096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D30F13-3F90-E649-BF5A-8A65C1FBD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s" dirty="0">
                <a:latin typeface="Times" pitchFamily="2" charset="0"/>
              </a:rPr>
              <a:t>Holt-Winters</a:t>
            </a:r>
            <a:r>
              <a:rPr kumimoji="1" lang="zh-Hans" altLang="en-US" dirty="0">
                <a:latin typeface="Times" pitchFamily="2" charset="0"/>
              </a:rPr>
              <a:t> </a:t>
            </a:r>
            <a:r>
              <a:rPr kumimoji="1" lang="en-US" altLang="zh-Hans" dirty="0">
                <a:latin typeface="Times" pitchFamily="2" charset="0"/>
              </a:rPr>
              <a:t>forecast</a:t>
            </a:r>
            <a:endParaRPr kumimoji="1" lang="zh-CN" altLang="en-US" dirty="0">
              <a:latin typeface="Times" pitchFamily="2" charset="0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E754002-80CD-E548-AF51-F21104D61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458000"/>
            <a:ext cx="10800000" cy="5400000"/>
          </a:xfr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154F5B9-DF9C-E545-BB45-5F59282810D9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17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81238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2F5246-5221-014E-B595-0F3665A79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s" dirty="0">
                <a:latin typeface="Times" pitchFamily="2" charset="0"/>
              </a:rPr>
              <a:t>12</a:t>
            </a:r>
            <a:r>
              <a:rPr kumimoji="1" lang="en-US" altLang="zh-Hans" baseline="30000" dirty="0">
                <a:latin typeface="Times" pitchFamily="2" charset="0"/>
              </a:rPr>
              <a:t>th</a:t>
            </a:r>
            <a:r>
              <a:rPr kumimoji="1" lang="zh-Hans" altLang="en-US" dirty="0">
                <a:latin typeface="Times" pitchFamily="2" charset="0"/>
              </a:rPr>
              <a:t> </a:t>
            </a:r>
            <a:r>
              <a:rPr kumimoji="1" lang="en-US" altLang="zh-Hans" dirty="0">
                <a:latin typeface="Times" pitchFamily="2" charset="0"/>
              </a:rPr>
              <a:t>order</a:t>
            </a:r>
            <a:r>
              <a:rPr kumimoji="1" lang="zh-Hans" altLang="en-US" dirty="0">
                <a:latin typeface="Times" pitchFamily="2" charset="0"/>
              </a:rPr>
              <a:t> </a:t>
            </a:r>
            <a:r>
              <a:rPr kumimoji="1" lang="en-US" altLang="zh-Hans" dirty="0">
                <a:latin typeface="Times" pitchFamily="2" charset="0"/>
              </a:rPr>
              <a:t>difference</a:t>
            </a:r>
            <a:endParaRPr kumimoji="1" lang="zh-CN" altLang="en-US" dirty="0">
              <a:latin typeface="Times" pitchFamily="2" charset="0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8F545A6-033C-BE4F-924E-6FDEF5F24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458000"/>
            <a:ext cx="10800000" cy="5400000"/>
          </a:xfr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3DB1B20-81C5-5E41-9B90-E87DA5250286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18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90412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4EF5D7-ABDE-B64C-A163-DC19A47C1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s" dirty="0">
                <a:latin typeface="Times" pitchFamily="2" charset="0"/>
              </a:rPr>
              <a:t>auto</a:t>
            </a:r>
            <a:r>
              <a:rPr kumimoji="1" lang="zh-Hans" altLang="en-US" dirty="0">
                <a:latin typeface="Times" pitchFamily="2" charset="0"/>
              </a:rPr>
              <a:t> </a:t>
            </a:r>
            <a:r>
              <a:rPr kumimoji="1" lang="en-US" altLang="zh-Hans" dirty="0">
                <a:latin typeface="Times" pitchFamily="2" charset="0"/>
              </a:rPr>
              <a:t>AR(12,12)</a:t>
            </a:r>
            <a:endParaRPr kumimoji="1" lang="zh-CN" altLang="en-US" dirty="0">
              <a:latin typeface="Times" pitchFamily="2" charset="0"/>
            </a:endParaRP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DD18869C-62AB-324F-A185-22AD27A0E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458000"/>
            <a:ext cx="10800000" cy="5400000"/>
          </a:xfr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D167F01-8844-4447-BBF8-02663337D2A9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19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22261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710A53-BDC7-D041-BF37-51BEA70DC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 dirty="0">
                <a:latin typeface="+mn-ea"/>
                <a:ea typeface="+mn-ea"/>
              </a:rPr>
              <a:t>数据来源</a:t>
            </a:r>
            <a:endParaRPr kumimoji="1"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7A7DAC-4EC5-284C-8CAF-1DA7D2545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51979"/>
            <a:ext cx="9701106" cy="3880773"/>
          </a:xfrm>
        </p:spPr>
        <p:txBody>
          <a:bodyPr/>
          <a:lstStyle/>
          <a:p>
            <a:endParaRPr kumimoji="1" lang="en-US" altLang="zh-Hans" dirty="0"/>
          </a:p>
          <a:p>
            <a:endParaRPr kumimoji="1" lang="en-US" altLang="zh-Hans" dirty="0"/>
          </a:p>
          <a:p>
            <a:r>
              <a:rPr kumimoji="1" lang="zh-Hans" altLang="en-US" sz="2400" dirty="0">
                <a:solidFill>
                  <a:schemeClr val="tx1"/>
                </a:solidFill>
                <a:latin typeface="+mn-ea"/>
              </a:rPr>
              <a:t>降雨量、温度、湿度：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http://www.gtarsc.com/SingleTable/DataBaseInfo?nodeid=4785</a:t>
            </a:r>
            <a:endParaRPr kumimoji="1" lang="en-US" altLang="zh-Han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zh-Hans" altLang="en-US" sz="2400" dirty="0">
                <a:solidFill>
                  <a:schemeClr val="tx1"/>
                </a:solidFill>
                <a:latin typeface="+mn-ea"/>
              </a:rPr>
              <a:t>数据补全</a:t>
            </a:r>
            <a:endParaRPr kumimoji="1" lang="zh-CN" alt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幻灯片编号占位符 7">
            <a:extLst>
              <a:ext uri="{FF2B5EF4-FFF2-40B4-BE49-F238E27FC236}">
                <a16:creationId xmlns:a16="http://schemas.microsoft.com/office/drawing/2014/main" id="{77376128-9E0F-A146-BAF4-6250126F7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800" smtClean="0"/>
              <a:pPr/>
              <a:t>2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99578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974568-8683-F844-A75E-B8539295D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s" dirty="0">
                <a:latin typeface="Times" pitchFamily="2" charset="0"/>
              </a:rPr>
              <a:t>MA(6,12)</a:t>
            </a:r>
            <a:endParaRPr kumimoji="1" lang="zh-CN" altLang="en-US" dirty="0">
              <a:latin typeface="Times" pitchFamily="2" charset="0"/>
            </a:endParaRP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B0AE5153-DCD7-4642-A1A1-BCF8B1AA00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9311281"/>
              </p:ext>
            </p:extLst>
          </p:nvPr>
        </p:nvGraphicFramePr>
        <p:xfrm>
          <a:off x="1637811" y="1930400"/>
          <a:ext cx="8923509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4503">
                  <a:extLst>
                    <a:ext uri="{9D8B030D-6E8A-4147-A177-3AD203B41FA5}">
                      <a16:colId xmlns:a16="http://schemas.microsoft.com/office/drawing/2014/main" val="1671860076"/>
                    </a:ext>
                  </a:extLst>
                </a:gridCol>
                <a:gridCol w="2972015">
                  <a:extLst>
                    <a:ext uri="{9D8B030D-6E8A-4147-A177-3AD203B41FA5}">
                      <a16:colId xmlns:a16="http://schemas.microsoft.com/office/drawing/2014/main" val="3544572692"/>
                    </a:ext>
                  </a:extLst>
                </a:gridCol>
                <a:gridCol w="2976991">
                  <a:extLst>
                    <a:ext uri="{9D8B030D-6E8A-4147-A177-3AD203B41FA5}">
                      <a16:colId xmlns:a16="http://schemas.microsoft.com/office/drawing/2014/main" val="171037383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3200" dirty="0">
                          <a:latin typeface="Times" pitchFamily="2" charset="0"/>
                        </a:rPr>
                        <a:t>模型</a:t>
                      </a:r>
                      <a:endParaRPr lang="zh-CN" altLang="en-US" sz="3200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3200" dirty="0">
                          <a:latin typeface="Times" pitchFamily="2" charset="0"/>
                        </a:rPr>
                        <a:t>AIC</a:t>
                      </a:r>
                      <a:endParaRPr lang="zh-CN" altLang="en-US" sz="3200" dirty="0">
                        <a:latin typeface="Times" pitchFamily="2" charset="0"/>
                      </a:endParaRPr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algn="l"/>
                      <a:r>
                        <a:rPr lang="zh-Hans" altLang="en-US" sz="2400" b="0" dirty="0">
                          <a:solidFill>
                            <a:schemeClr val="tx1"/>
                          </a:solidFill>
                          <a:latin typeface="Times" pitchFamily="2" charset="0"/>
                        </a:rPr>
                        <a:t> 通过</a:t>
                      </a:r>
                      <a:r>
                        <a:rPr lang="en-US" altLang="zh-Hans" sz="2400" b="0" dirty="0">
                          <a:solidFill>
                            <a:schemeClr val="tx1"/>
                          </a:solidFill>
                          <a:latin typeface="Times" pitchFamily="2" charset="0"/>
                        </a:rPr>
                        <a:t>AIC</a:t>
                      </a:r>
                      <a:r>
                        <a:rPr lang="zh-Hans" altLang="en-US" sz="2400" b="0" dirty="0">
                          <a:solidFill>
                            <a:schemeClr val="tx1"/>
                          </a:solidFill>
                          <a:latin typeface="Times" pitchFamily="2" charset="0"/>
                        </a:rPr>
                        <a:t>最小的原则，选择模型</a:t>
                      </a:r>
                      <a:r>
                        <a:rPr lang="en-US" altLang="zh-Hans" sz="2400" b="0" dirty="0">
                          <a:solidFill>
                            <a:schemeClr val="tx1"/>
                          </a:solidFill>
                          <a:latin typeface="Times" pitchFamily="2" charset="0"/>
                        </a:rPr>
                        <a:t>MA(6,12)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Times" pitchFamily="2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5300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2400" dirty="0">
                          <a:latin typeface="Times" pitchFamily="2" charset="0"/>
                        </a:rPr>
                        <a:t>MA(1,12)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latin typeface="Times" pitchFamily="2" charset="0"/>
                        </a:rPr>
                        <a:t>2940.316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55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" pitchFamily="2" charset="0"/>
                        </a:rPr>
                        <a:t>M</a:t>
                      </a:r>
                      <a:r>
                        <a:rPr lang="en-US" altLang="zh-Hans" sz="2400" dirty="0">
                          <a:latin typeface="Times" pitchFamily="2" charset="0"/>
                        </a:rPr>
                        <a:t>A(2,12)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" pitchFamily="2" charset="0"/>
                        </a:rPr>
                        <a:t>2940.819</a:t>
                      </a:r>
                      <a:endParaRPr lang="zh-CN" altLang="en-US" sz="2400" dirty="0">
                        <a:latin typeface="Times" pitchFamily="2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407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latin typeface="Times" pitchFamily="2" charset="0"/>
                        </a:rPr>
                        <a:t>M</a:t>
                      </a:r>
                      <a:r>
                        <a:rPr lang="en-US" altLang="zh-Hans" sz="2400" dirty="0">
                          <a:latin typeface="Times" pitchFamily="2" charset="0"/>
                        </a:rPr>
                        <a:t>A(3,12)</a:t>
                      </a:r>
                      <a:endParaRPr lang="zh-CN" altLang="en-US" sz="2400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" pitchFamily="2" charset="0"/>
                        </a:rPr>
                        <a:t>2940.737</a:t>
                      </a:r>
                      <a:endParaRPr lang="zh-CN" altLang="en-US" sz="2400" dirty="0">
                        <a:latin typeface="Times" pitchFamily="2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58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latin typeface="Times" pitchFamily="2" charset="0"/>
                        </a:rPr>
                        <a:t>M</a:t>
                      </a:r>
                      <a:r>
                        <a:rPr lang="en-US" altLang="zh-Hans" sz="2400" dirty="0">
                          <a:latin typeface="Times" pitchFamily="2" charset="0"/>
                        </a:rPr>
                        <a:t>A(4,12)</a:t>
                      </a:r>
                      <a:endParaRPr lang="zh-CN" altLang="en-US" sz="2400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" pitchFamily="2" charset="0"/>
                        </a:rPr>
                        <a:t>2941.971</a:t>
                      </a:r>
                      <a:endParaRPr lang="zh-CN" altLang="en-US" sz="2400" dirty="0">
                        <a:latin typeface="Times" pitchFamily="2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448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latin typeface="Times" pitchFamily="2" charset="0"/>
                        </a:rPr>
                        <a:t>M</a:t>
                      </a:r>
                      <a:r>
                        <a:rPr lang="en-US" altLang="zh-Hans" sz="2400" dirty="0">
                          <a:latin typeface="Times" pitchFamily="2" charset="0"/>
                        </a:rPr>
                        <a:t>A(5,12)</a:t>
                      </a:r>
                      <a:endParaRPr lang="zh-CN" altLang="en-US" sz="2400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latin typeface="Times" pitchFamily="2" charset="0"/>
                        </a:rPr>
                        <a:t>2943.608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0205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latin typeface="Times" pitchFamily="2" charset="0"/>
                        </a:rPr>
                        <a:t>M</a:t>
                      </a:r>
                      <a:r>
                        <a:rPr lang="en-US" altLang="zh-Hans" sz="2400" dirty="0">
                          <a:latin typeface="Times" pitchFamily="2" charset="0"/>
                        </a:rPr>
                        <a:t>A(6,12)</a:t>
                      </a:r>
                      <a:endParaRPr lang="zh-CN" altLang="en-US" sz="2400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2938.627</a:t>
                      </a:r>
                      <a:endParaRPr lang="zh-CN" altLang="en-US" sz="2400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134710"/>
                  </a:ext>
                </a:extLst>
              </a:tr>
            </a:tbl>
          </a:graphicData>
        </a:graphic>
      </p:graphicFrame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AF7D9D5-F995-3E46-A780-C977B2D27327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20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06359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3AEC8D-A684-6E4F-88BB-471417B64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" pitchFamily="2" charset="0"/>
              </a:rPr>
              <a:t>A</a:t>
            </a:r>
            <a:r>
              <a:rPr kumimoji="1" lang="en-US" altLang="zh-Hans" dirty="0">
                <a:latin typeface="Times" pitchFamily="2" charset="0"/>
              </a:rPr>
              <a:t>RMA</a:t>
            </a:r>
            <a:r>
              <a:rPr kumimoji="1" lang="en-US" altLang="zh-Hans" dirty="0"/>
              <a:t>((6,12),(6,12))</a:t>
            </a:r>
            <a:endParaRPr kumimoji="1"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18D690FA-DE22-974C-9BEB-3DF69711A0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4346591"/>
              </p:ext>
            </p:extLst>
          </p:nvPr>
        </p:nvGraphicFramePr>
        <p:xfrm>
          <a:off x="677334" y="1930400"/>
          <a:ext cx="10337803" cy="4125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829">
                  <a:extLst>
                    <a:ext uri="{9D8B030D-6E8A-4147-A177-3AD203B41FA5}">
                      <a16:colId xmlns:a16="http://schemas.microsoft.com/office/drawing/2014/main" val="1998034555"/>
                    </a:ext>
                  </a:extLst>
                </a:gridCol>
                <a:gridCol w="1476829">
                  <a:extLst>
                    <a:ext uri="{9D8B030D-6E8A-4147-A177-3AD203B41FA5}">
                      <a16:colId xmlns:a16="http://schemas.microsoft.com/office/drawing/2014/main" val="1465273779"/>
                    </a:ext>
                  </a:extLst>
                </a:gridCol>
                <a:gridCol w="1476829">
                  <a:extLst>
                    <a:ext uri="{9D8B030D-6E8A-4147-A177-3AD203B41FA5}">
                      <a16:colId xmlns:a16="http://schemas.microsoft.com/office/drawing/2014/main" val="2446291429"/>
                    </a:ext>
                  </a:extLst>
                </a:gridCol>
                <a:gridCol w="1476829">
                  <a:extLst>
                    <a:ext uri="{9D8B030D-6E8A-4147-A177-3AD203B41FA5}">
                      <a16:colId xmlns:a16="http://schemas.microsoft.com/office/drawing/2014/main" val="572917663"/>
                    </a:ext>
                  </a:extLst>
                </a:gridCol>
                <a:gridCol w="1476829">
                  <a:extLst>
                    <a:ext uri="{9D8B030D-6E8A-4147-A177-3AD203B41FA5}">
                      <a16:colId xmlns:a16="http://schemas.microsoft.com/office/drawing/2014/main" val="2243841382"/>
                    </a:ext>
                  </a:extLst>
                </a:gridCol>
                <a:gridCol w="1476829">
                  <a:extLst>
                    <a:ext uri="{9D8B030D-6E8A-4147-A177-3AD203B41FA5}">
                      <a16:colId xmlns:a16="http://schemas.microsoft.com/office/drawing/2014/main" val="2156631844"/>
                    </a:ext>
                  </a:extLst>
                </a:gridCol>
                <a:gridCol w="1476829">
                  <a:extLst>
                    <a:ext uri="{9D8B030D-6E8A-4147-A177-3AD203B41FA5}">
                      <a16:colId xmlns:a16="http://schemas.microsoft.com/office/drawing/2014/main" val="167469024"/>
                    </a:ext>
                  </a:extLst>
                </a:gridCol>
              </a:tblGrid>
              <a:tr h="921746">
                <a:tc>
                  <a:txBody>
                    <a:bodyPr/>
                    <a:lstStyle/>
                    <a:p>
                      <a:pPr algn="r"/>
                      <a:r>
                        <a:rPr lang="en-US" altLang="zh-Hans" dirty="0">
                          <a:latin typeface="Times" pitchFamily="2" charset="0"/>
                        </a:rPr>
                        <a:t>MA</a:t>
                      </a:r>
                      <a:endParaRPr lang="en-US" altLang="zh-CN" dirty="0">
                        <a:latin typeface="Times" pitchFamily="2" charset="0"/>
                      </a:endParaRPr>
                    </a:p>
                    <a:p>
                      <a:pPr algn="l"/>
                      <a:r>
                        <a:rPr lang="en-US" altLang="zh-Hans" dirty="0">
                          <a:latin typeface="Times" pitchFamily="2" charset="0"/>
                        </a:rPr>
                        <a:t>AR</a:t>
                      </a:r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</a:t>
                      </a:r>
                      <a:endParaRPr lang="zh-CN" alt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</a:t>
                      </a:r>
                      <a:endParaRPr lang="zh-CN" alt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3</a:t>
                      </a:r>
                      <a:endParaRPr lang="zh-CN" alt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4</a:t>
                      </a:r>
                      <a:endParaRPr lang="zh-CN" alt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5</a:t>
                      </a:r>
                      <a:endParaRPr lang="zh-CN" alt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6</a:t>
                      </a:r>
                      <a:endParaRPr lang="zh-CN" alt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460883"/>
                  </a:ext>
                </a:extLst>
              </a:tr>
              <a:tr h="53402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1</a:t>
                      </a:r>
                      <a:endParaRPr lang="zh-CN" alt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2942.112</a:t>
                      </a:r>
                      <a:endParaRPr lang="zh-CN" alt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2934.094</a:t>
                      </a:r>
                      <a:endParaRPr lang="zh-CN" alt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2941.887</a:t>
                      </a:r>
                      <a:endParaRPr lang="zh-CN" alt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2943.825</a:t>
                      </a:r>
                      <a:endParaRPr lang="zh-CN" alt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2937.544</a:t>
                      </a:r>
                      <a:endParaRPr lang="zh-CN" alt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2940.453</a:t>
                      </a:r>
                      <a:endParaRPr lang="zh-CN" alt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3373588"/>
                  </a:ext>
                </a:extLst>
              </a:tr>
              <a:tr h="53402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</a:t>
                      </a:r>
                      <a:endParaRPr lang="zh-CN" alt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2941.653</a:t>
                      </a:r>
                      <a:endParaRPr lang="zh-CN" alt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2943.544</a:t>
                      </a:r>
                      <a:endParaRPr lang="zh-CN" alt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2923.759</a:t>
                      </a:r>
                      <a:endParaRPr lang="zh-CN" alt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2945.857</a:t>
                      </a:r>
                      <a:endParaRPr lang="zh-CN" alt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2921.759</a:t>
                      </a:r>
                      <a:endParaRPr lang="zh-CN" alt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2926.826</a:t>
                      </a:r>
                      <a:endParaRPr lang="zh-CN" alt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1675736"/>
                  </a:ext>
                </a:extLst>
              </a:tr>
              <a:tr h="53402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3</a:t>
                      </a:r>
                      <a:endParaRPr lang="zh-CN" alt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2942.535</a:t>
                      </a:r>
                      <a:endParaRPr lang="zh-CN" alt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2923.883 </a:t>
                      </a:r>
                      <a:endParaRPr lang="zh-CN" alt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2917.051</a:t>
                      </a:r>
                      <a:endParaRPr lang="zh-CN" alt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2918.851</a:t>
                      </a:r>
                      <a:endParaRPr lang="zh-CN" alt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2922.846</a:t>
                      </a:r>
                      <a:endParaRPr lang="zh-CN" alt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2921.320</a:t>
                      </a:r>
                      <a:endParaRPr lang="zh-CN" alt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3283456"/>
                  </a:ext>
                </a:extLst>
              </a:tr>
              <a:tr h="53402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4</a:t>
                      </a:r>
                      <a:endParaRPr lang="zh-CN" alt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2944.454</a:t>
                      </a:r>
                      <a:endParaRPr lang="zh-CN" alt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2925.732 </a:t>
                      </a:r>
                      <a:endParaRPr lang="zh-CN" alt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2919.246</a:t>
                      </a:r>
                      <a:endParaRPr lang="zh-CN" alt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2921.195 </a:t>
                      </a:r>
                      <a:endParaRPr lang="zh-CN" alt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2923.573 </a:t>
                      </a:r>
                      <a:endParaRPr lang="zh-CN" alt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2923.291</a:t>
                      </a:r>
                      <a:endParaRPr lang="zh-CN" alt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3832561"/>
                  </a:ext>
                </a:extLst>
              </a:tr>
              <a:tr h="53402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5</a:t>
                      </a:r>
                      <a:endParaRPr lang="zh-CN" alt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2945.628</a:t>
                      </a:r>
                      <a:endParaRPr lang="zh-CN" alt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2922.981 </a:t>
                      </a:r>
                      <a:endParaRPr lang="zh-CN" alt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2921.080</a:t>
                      </a:r>
                      <a:endParaRPr lang="zh-CN" alt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2916.393</a:t>
                      </a:r>
                      <a:endParaRPr lang="zh-CN" alt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2918.373 </a:t>
                      </a:r>
                      <a:endParaRPr lang="zh-CN" alt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2920.287</a:t>
                      </a:r>
                      <a:endParaRPr lang="zh-CN" alt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5679236"/>
                  </a:ext>
                </a:extLst>
              </a:tr>
              <a:tr h="53402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6</a:t>
                      </a:r>
                      <a:endParaRPr lang="zh-CN" alt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2939.210</a:t>
                      </a:r>
                      <a:endParaRPr lang="zh-CN" alt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2920.043</a:t>
                      </a:r>
                      <a:endParaRPr lang="zh-CN" alt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2922.641 </a:t>
                      </a:r>
                      <a:endParaRPr lang="zh-CN" alt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2924.564 </a:t>
                      </a:r>
                      <a:endParaRPr lang="zh-CN" alt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" pitchFamily="2" charset="0"/>
                        </a:rPr>
                        <a:t>2920.111</a:t>
                      </a:r>
                      <a:endParaRPr lang="zh-CN" altLang="en-US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" pitchFamily="2" charset="0"/>
                        </a:rPr>
                        <a:t>2907.016</a:t>
                      </a:r>
                      <a:endParaRPr lang="zh-CN" altLang="en-US" dirty="0">
                        <a:solidFill>
                          <a:srgbClr val="FF0000"/>
                        </a:solidFill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0873635"/>
                  </a:ext>
                </a:extLst>
              </a:tr>
            </a:tbl>
          </a:graphicData>
        </a:graphic>
      </p:graphicFrame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7149CC1-1384-B242-9D3D-52AB598F9DCE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21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29349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标题 1">
            <a:extLst>
              <a:ext uri="{FF2B5EF4-FFF2-40B4-BE49-F238E27FC236}">
                <a16:creationId xmlns:a16="http://schemas.microsoft.com/office/drawing/2014/main" id="{F8C0A8A0-1D90-6746-8E6D-24561F4D9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s" dirty="0"/>
              <a:t>Residual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Analysis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0392E564-8050-DF49-904E-26D8EE2A4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458000"/>
            <a:ext cx="10800000" cy="5400000"/>
          </a:xfr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ECC893D-C24D-F442-8B54-EC721C01DEF8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22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8485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1C0DB1-3E01-7C42-AFB4-93249CDE0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ja-JP" altLang="en-US">
                <a:latin typeface="STXinwei" panose="02010800040101010101" pitchFamily="2" charset="-122"/>
                <a:ea typeface="STXinwei" panose="02010800040101010101" pitchFamily="2" charset="-122"/>
              </a:rPr>
              <a:t>简单季节模型残差检验</a:t>
            </a:r>
            <a:endParaRPr kumimoji="1" lang="zh-CN" alt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3">
                <a:extLst>
                  <a:ext uri="{FF2B5EF4-FFF2-40B4-BE49-F238E27FC236}">
                    <a16:creationId xmlns:a16="http://schemas.microsoft.com/office/drawing/2014/main" id="{0BC9CB62-E5AB-8D41-8142-B6FF40043B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09020674"/>
                  </p:ext>
                </p:extLst>
              </p:nvPr>
            </p:nvGraphicFramePr>
            <p:xfrm>
              <a:off x="518439" y="1660400"/>
              <a:ext cx="11208741" cy="42129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64234">
                      <a:extLst>
                        <a:ext uri="{9D8B030D-6E8A-4147-A177-3AD203B41FA5}">
                          <a16:colId xmlns:a16="http://schemas.microsoft.com/office/drawing/2014/main" val="176932839"/>
                        </a:ext>
                      </a:extLst>
                    </a:gridCol>
                    <a:gridCol w="1498524">
                      <a:extLst>
                        <a:ext uri="{9D8B030D-6E8A-4147-A177-3AD203B41FA5}">
                          <a16:colId xmlns:a16="http://schemas.microsoft.com/office/drawing/2014/main" val="1837155298"/>
                        </a:ext>
                      </a:extLst>
                    </a:gridCol>
                    <a:gridCol w="1498524">
                      <a:extLst>
                        <a:ext uri="{9D8B030D-6E8A-4147-A177-3AD203B41FA5}">
                          <a16:colId xmlns:a16="http://schemas.microsoft.com/office/drawing/2014/main" val="955232360"/>
                        </a:ext>
                      </a:extLst>
                    </a:gridCol>
                    <a:gridCol w="1498524">
                      <a:extLst>
                        <a:ext uri="{9D8B030D-6E8A-4147-A177-3AD203B41FA5}">
                          <a16:colId xmlns:a16="http://schemas.microsoft.com/office/drawing/2014/main" val="977683084"/>
                        </a:ext>
                      </a:extLst>
                    </a:gridCol>
                    <a:gridCol w="1643895">
                      <a:extLst>
                        <a:ext uri="{9D8B030D-6E8A-4147-A177-3AD203B41FA5}">
                          <a16:colId xmlns:a16="http://schemas.microsoft.com/office/drawing/2014/main" val="2748854388"/>
                        </a:ext>
                      </a:extLst>
                    </a:gridCol>
                    <a:gridCol w="1353153">
                      <a:extLst>
                        <a:ext uri="{9D8B030D-6E8A-4147-A177-3AD203B41FA5}">
                          <a16:colId xmlns:a16="http://schemas.microsoft.com/office/drawing/2014/main" val="292553791"/>
                        </a:ext>
                      </a:extLst>
                    </a:gridCol>
                    <a:gridCol w="2251887">
                      <a:extLst>
                        <a:ext uri="{9D8B030D-6E8A-4147-A177-3AD203B41FA5}">
                          <a16:colId xmlns:a16="http://schemas.microsoft.com/office/drawing/2014/main" val="641645326"/>
                        </a:ext>
                      </a:extLst>
                    </a:gridCol>
                  </a:tblGrid>
                  <a:tr h="658930">
                    <a:tc rowSpan="3">
                      <a:txBody>
                        <a:bodyPr/>
                        <a:lstStyle/>
                        <a:p>
                          <a:pPr algn="ctr"/>
                          <a:endParaRPr lang="en-US" altLang="ja-JP" sz="36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  <a:p>
                          <a:pPr algn="ctr"/>
                          <a:r>
                            <a:rPr lang="ja-JP" altLang="en-US" sz="360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延迟</a:t>
                          </a:r>
                          <a:endParaRPr lang="en-US" altLang="ja-JP" sz="36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  <a:p>
                          <a:pPr algn="ctr"/>
                          <a:r>
                            <a:rPr lang="ja-JP" altLang="en-US" sz="360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阶数</a:t>
                          </a:r>
                          <a:endParaRPr lang="en-US" sz="36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 gridSpan="6"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360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拟合残差白噪声检验</a:t>
                          </a:r>
                          <a:endParaRPr lang="en-US" sz="36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67571213"/>
                      </a:ext>
                    </a:extLst>
                  </a:tr>
                  <a:tr h="65893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AR(</a:t>
                          </a:r>
                          <a:r>
                            <a:rPr lang="en-US" altLang="zh-Han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12</a:t>
                          </a:r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,12)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MA(</a:t>
                          </a:r>
                          <a:r>
                            <a:rPr lang="en-US" altLang="zh-Han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6</a:t>
                          </a:r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,12)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ARMA((</a:t>
                          </a:r>
                          <a:r>
                            <a:rPr lang="en-US" altLang="zh-Han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6</a:t>
                          </a:r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,12</a:t>
                          </a:r>
                          <a:r>
                            <a:rPr lang="en-US" altLang="zh-Han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),(6,12</a:t>
                          </a:r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))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3263709"/>
                      </a:ext>
                    </a:extLst>
                  </a:tr>
                  <a:tr h="918314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800" i="1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𝜒</m:t>
                                  </m:r>
                                </m:e>
                                <m:sup>
                                  <m:r>
                                    <a:rPr lang="en-US" altLang="zh-CN" sz="2800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zh-Hans" altLang="en-US" sz="2800" kern="1200" dirty="0">
                              <a:solidFill>
                                <a:schemeClr val="dk1"/>
                              </a:solidFill>
                              <a:latin typeface="STXinwei" panose="02010800040101010101" pitchFamily="2" charset="-122"/>
                              <a:ea typeface="STXinwei" panose="02010800040101010101" pitchFamily="2" charset="-122"/>
                              <a:cs typeface="+mn-cs"/>
                            </a:rPr>
                            <a:t>值</a:t>
                          </a:r>
                          <a:endParaRPr lang="en-US" sz="2800" kern="1200" dirty="0">
                            <a:solidFill>
                              <a:schemeClr val="dk1"/>
                            </a:solidFill>
                            <a:latin typeface="STXinwei" panose="02010800040101010101" pitchFamily="2" charset="-122"/>
                            <a:ea typeface="STXinwei" panose="02010800040101010101" pitchFamily="2" charset="-122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P</a:t>
                          </a:r>
                          <a:r>
                            <a:rPr lang="zh-CN" alt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 </a:t>
                          </a:r>
                          <a:r>
                            <a:rPr lang="ja-JP" altLang="en-US" sz="280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值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800" i="1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𝜒</m:t>
                                  </m:r>
                                </m:e>
                                <m:sup>
                                  <m:r>
                                    <a:rPr lang="en-US" altLang="zh-CN" sz="2800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zh-Hans" altLang="en-US" sz="2800" kern="1200" dirty="0">
                              <a:solidFill>
                                <a:schemeClr val="dk1"/>
                              </a:solidFill>
                              <a:latin typeface="STXinwei" panose="02010800040101010101" pitchFamily="2" charset="-122"/>
                              <a:ea typeface="STXinwei" panose="02010800040101010101" pitchFamily="2" charset="-122"/>
                              <a:cs typeface="+mn-cs"/>
                            </a:rPr>
                            <a:t>值</a:t>
                          </a:r>
                          <a:endParaRPr lang="en-US" sz="2800" kern="1200" dirty="0">
                            <a:solidFill>
                              <a:schemeClr val="dk1"/>
                            </a:solidFill>
                            <a:latin typeface="STXinwei" panose="02010800040101010101" pitchFamily="2" charset="-122"/>
                            <a:ea typeface="STXinwei" panose="02010800040101010101" pitchFamily="2" charset="-122"/>
                            <a:cs typeface="+mn-cs"/>
                          </a:endParaRPr>
                        </a:p>
                        <a:p>
                          <a:pPr algn="ctr"/>
                          <a:endParaRPr lang="en-US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P</a:t>
                          </a:r>
                          <a:r>
                            <a:rPr lang="zh-CN" alt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 </a:t>
                          </a:r>
                          <a:r>
                            <a:rPr lang="ja-JP" altLang="en-US" sz="280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值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800" i="1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𝜒</m:t>
                                  </m:r>
                                </m:e>
                                <m:sup>
                                  <m:r>
                                    <a:rPr lang="en-US" altLang="zh-CN" sz="2800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zh-Hans" altLang="en-US" sz="2800" kern="1200" dirty="0">
                              <a:solidFill>
                                <a:schemeClr val="dk1"/>
                              </a:solidFill>
                              <a:latin typeface="STXinwei" panose="02010800040101010101" pitchFamily="2" charset="-122"/>
                              <a:ea typeface="STXinwei" panose="02010800040101010101" pitchFamily="2" charset="-122"/>
                              <a:cs typeface="+mn-cs"/>
                            </a:rPr>
                            <a:t>值</a:t>
                          </a:r>
                          <a:endParaRPr lang="en-US" sz="2800" kern="1200" dirty="0">
                            <a:solidFill>
                              <a:schemeClr val="dk1"/>
                            </a:solidFill>
                            <a:latin typeface="STXinwei" panose="02010800040101010101" pitchFamily="2" charset="-122"/>
                            <a:ea typeface="STXinwei" panose="02010800040101010101" pitchFamily="2" charset="-122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Han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P</a:t>
                          </a:r>
                          <a:r>
                            <a:rPr lang="zh-CN" alt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 </a:t>
                          </a:r>
                          <a:r>
                            <a:rPr lang="ja-JP" altLang="en-US" sz="280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值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2625589"/>
                      </a:ext>
                    </a:extLst>
                  </a:tr>
                  <a:tr h="6589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6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0.97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0.9867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6.2</a:t>
                          </a:r>
                          <a:r>
                            <a:rPr lang="en-US" altLang="zh-Han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9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0.3916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6.8</a:t>
                          </a:r>
                          <a:r>
                            <a:rPr lang="en-US" altLang="zh-Han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1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0.3392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9780194"/>
                      </a:ext>
                    </a:extLst>
                  </a:tr>
                  <a:tr h="6589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12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11.14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0.5169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58.09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5.01e-08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40.9</a:t>
                          </a:r>
                          <a:r>
                            <a:rPr lang="en-US" altLang="zh-Han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7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4.966e-05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546123"/>
                      </a:ext>
                    </a:extLst>
                  </a:tr>
                  <a:tr h="6589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Hans" alt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结果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zh-Hans" alt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模型阶数过高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zh-Hans" alt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模型不显著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Hans" alt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模型不显著</a:t>
                          </a:r>
                          <a:endParaRPr lang="en-US" altLang="zh-CN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4898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3">
                <a:extLst>
                  <a:ext uri="{FF2B5EF4-FFF2-40B4-BE49-F238E27FC236}">
                    <a16:creationId xmlns:a16="http://schemas.microsoft.com/office/drawing/2014/main" id="{0BC9CB62-E5AB-8D41-8142-B6FF40043B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09020674"/>
                  </p:ext>
                </p:extLst>
              </p:nvPr>
            </p:nvGraphicFramePr>
            <p:xfrm>
              <a:off x="518439" y="1660400"/>
              <a:ext cx="11208741" cy="42129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64234">
                      <a:extLst>
                        <a:ext uri="{9D8B030D-6E8A-4147-A177-3AD203B41FA5}">
                          <a16:colId xmlns:a16="http://schemas.microsoft.com/office/drawing/2014/main" val="176932839"/>
                        </a:ext>
                      </a:extLst>
                    </a:gridCol>
                    <a:gridCol w="1498524">
                      <a:extLst>
                        <a:ext uri="{9D8B030D-6E8A-4147-A177-3AD203B41FA5}">
                          <a16:colId xmlns:a16="http://schemas.microsoft.com/office/drawing/2014/main" val="1837155298"/>
                        </a:ext>
                      </a:extLst>
                    </a:gridCol>
                    <a:gridCol w="1498524">
                      <a:extLst>
                        <a:ext uri="{9D8B030D-6E8A-4147-A177-3AD203B41FA5}">
                          <a16:colId xmlns:a16="http://schemas.microsoft.com/office/drawing/2014/main" val="955232360"/>
                        </a:ext>
                      </a:extLst>
                    </a:gridCol>
                    <a:gridCol w="1498524">
                      <a:extLst>
                        <a:ext uri="{9D8B030D-6E8A-4147-A177-3AD203B41FA5}">
                          <a16:colId xmlns:a16="http://schemas.microsoft.com/office/drawing/2014/main" val="977683084"/>
                        </a:ext>
                      </a:extLst>
                    </a:gridCol>
                    <a:gridCol w="1643895">
                      <a:extLst>
                        <a:ext uri="{9D8B030D-6E8A-4147-A177-3AD203B41FA5}">
                          <a16:colId xmlns:a16="http://schemas.microsoft.com/office/drawing/2014/main" val="2748854388"/>
                        </a:ext>
                      </a:extLst>
                    </a:gridCol>
                    <a:gridCol w="1353153">
                      <a:extLst>
                        <a:ext uri="{9D8B030D-6E8A-4147-A177-3AD203B41FA5}">
                          <a16:colId xmlns:a16="http://schemas.microsoft.com/office/drawing/2014/main" val="292553791"/>
                        </a:ext>
                      </a:extLst>
                    </a:gridCol>
                    <a:gridCol w="2251887">
                      <a:extLst>
                        <a:ext uri="{9D8B030D-6E8A-4147-A177-3AD203B41FA5}">
                          <a16:colId xmlns:a16="http://schemas.microsoft.com/office/drawing/2014/main" val="641645326"/>
                        </a:ext>
                      </a:extLst>
                    </a:gridCol>
                  </a:tblGrid>
                  <a:tr h="658930">
                    <a:tc rowSpan="3">
                      <a:txBody>
                        <a:bodyPr/>
                        <a:lstStyle/>
                        <a:p>
                          <a:pPr algn="ctr"/>
                          <a:endParaRPr lang="en-US" altLang="ja-JP" sz="36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  <a:p>
                          <a:pPr algn="ctr"/>
                          <a:r>
                            <a:rPr lang="ja-JP" altLang="en-US" sz="360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延迟</a:t>
                          </a:r>
                          <a:endParaRPr lang="en-US" altLang="ja-JP" sz="36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  <a:p>
                          <a:pPr algn="ctr"/>
                          <a:r>
                            <a:rPr lang="ja-JP" altLang="en-US" sz="360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阶数</a:t>
                          </a:r>
                          <a:endParaRPr lang="en-US" sz="36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 gridSpan="6"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360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拟合残差白噪声检验</a:t>
                          </a:r>
                          <a:endParaRPr lang="en-US" sz="36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67571213"/>
                      </a:ext>
                    </a:extLst>
                  </a:tr>
                  <a:tr h="65893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AR(</a:t>
                          </a:r>
                          <a:r>
                            <a:rPr lang="en-US" altLang="zh-Han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12</a:t>
                          </a:r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,12)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MA(</a:t>
                          </a:r>
                          <a:r>
                            <a:rPr lang="en-US" altLang="zh-Han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6</a:t>
                          </a:r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,12)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ARMA((</a:t>
                          </a:r>
                          <a:r>
                            <a:rPr lang="en-US" altLang="zh-Han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6</a:t>
                          </a:r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,12</a:t>
                          </a:r>
                          <a:r>
                            <a:rPr lang="en-US" altLang="zh-Han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),(6,12</a:t>
                          </a:r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))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3263709"/>
                      </a:ext>
                    </a:extLst>
                  </a:tr>
                  <a:tr h="918314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96639" t="-152055" r="-547059" b="-216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P</a:t>
                          </a:r>
                          <a:r>
                            <a:rPr lang="zh-CN" alt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 </a:t>
                          </a:r>
                          <a:r>
                            <a:rPr lang="ja-JP" altLang="en-US" sz="280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值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98305" t="-152055" r="-351695" b="-216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P</a:t>
                          </a:r>
                          <a:r>
                            <a:rPr lang="zh-CN" alt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 </a:t>
                          </a:r>
                          <a:r>
                            <a:rPr lang="ja-JP" altLang="en-US" sz="280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值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566038" t="-152055" r="-168868" b="-216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Han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P</a:t>
                          </a:r>
                          <a:r>
                            <a:rPr lang="zh-CN" alt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 </a:t>
                          </a:r>
                          <a:r>
                            <a:rPr lang="ja-JP" altLang="en-US" sz="280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值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2625589"/>
                      </a:ext>
                    </a:extLst>
                  </a:tr>
                  <a:tr h="6589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6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0.97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0.9867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6.2</a:t>
                          </a:r>
                          <a:r>
                            <a:rPr lang="en-US" altLang="zh-Han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9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0.3916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6.8</a:t>
                          </a:r>
                          <a:r>
                            <a:rPr lang="en-US" altLang="zh-Han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1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0.3392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9780194"/>
                      </a:ext>
                    </a:extLst>
                  </a:tr>
                  <a:tr h="6589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12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11.14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0.5169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58.09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5.01e-08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40.9</a:t>
                          </a:r>
                          <a:r>
                            <a:rPr lang="en-US" altLang="zh-Han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7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4.966e-05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546123"/>
                      </a:ext>
                    </a:extLst>
                  </a:tr>
                  <a:tr h="6589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Hans" alt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结果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zh-Hans" alt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模型阶数过高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zh-Hans" alt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模型不显著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Hans" alt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模型不显著</a:t>
                          </a:r>
                          <a:endParaRPr lang="en-US" altLang="zh-CN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48987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66764EC-1138-654C-A4F0-B720B3F7E44D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23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814689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95678C-4498-E04F-92D5-34F83A843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autoARIMA</a:t>
            </a:r>
            <a:r>
              <a:rPr lang="en-US" altLang="zh-CN" dirty="0"/>
              <a:t>(0,0,0)(2,0,0)</a:t>
            </a:r>
            <a:r>
              <a:rPr lang="en-US" altLang="zh-Hans" dirty="0"/>
              <a:t>[12]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5C5991D-457B-D241-8AB9-44C0E8B88F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458000"/>
            <a:ext cx="10800000" cy="5400000"/>
          </a:xfr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25845F6-CED1-4540-9AEF-BE03E299895E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24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1429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7C4A5C-5E73-C448-B456-D6D4D10D4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s" dirty="0"/>
              <a:t>Gaussian</a:t>
            </a:r>
            <a:endParaRPr kumimoji="1" lang="zh-CN" altLang="en-US" dirty="0"/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08947633-AB84-9D46-958A-1EE749781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5523" y="311829"/>
            <a:ext cx="6120000" cy="6120000"/>
          </a:xfr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E54AE8D5-67B5-904F-A54E-EABC6B850E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5085165"/>
                  </p:ext>
                </p:extLst>
              </p:nvPr>
            </p:nvGraphicFramePr>
            <p:xfrm>
              <a:off x="534523" y="2815569"/>
              <a:ext cx="3411705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45977">
                      <a:extLst>
                        <a:ext uri="{9D8B030D-6E8A-4147-A177-3AD203B41FA5}">
                          <a16:colId xmlns:a16="http://schemas.microsoft.com/office/drawing/2014/main" val="1132025690"/>
                        </a:ext>
                      </a:extLst>
                    </a:gridCol>
                    <a:gridCol w="704335">
                      <a:extLst>
                        <a:ext uri="{9D8B030D-6E8A-4147-A177-3AD203B41FA5}">
                          <a16:colId xmlns:a16="http://schemas.microsoft.com/office/drawing/2014/main" val="1729187942"/>
                        </a:ext>
                      </a:extLst>
                    </a:gridCol>
                    <a:gridCol w="1761393">
                      <a:extLst>
                        <a:ext uri="{9D8B030D-6E8A-4147-A177-3AD203B41FA5}">
                          <a16:colId xmlns:a16="http://schemas.microsoft.com/office/drawing/2014/main" val="3994061177"/>
                        </a:ext>
                      </a:extLst>
                    </a:gridCol>
                  </a:tblGrid>
                  <a:tr h="370840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/>
                            <a:t>J</a:t>
                          </a:r>
                          <a:r>
                            <a:rPr lang="en-US" altLang="zh-Hans" dirty="0" err="1"/>
                            <a:t>arque</a:t>
                          </a:r>
                          <a:r>
                            <a:rPr lang="zh-Hans" altLang="en-US" dirty="0"/>
                            <a:t> </a:t>
                          </a:r>
                          <a:r>
                            <a:rPr lang="en-US" altLang="zh-Hans" dirty="0" err="1"/>
                            <a:t>Bera</a:t>
                          </a:r>
                          <a:r>
                            <a:rPr lang="zh-Hans" altLang="en-US" dirty="0"/>
                            <a:t> </a:t>
                          </a:r>
                          <a:r>
                            <a:rPr lang="en-US" altLang="zh-Hans" dirty="0"/>
                            <a:t>Test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27262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  <m:sup>
                                    <m:r>
                                      <a:rPr lang="en-US" altLang="zh-Han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/>
                            <a:t>d</a:t>
                          </a:r>
                          <a:r>
                            <a:rPr lang="en-US" altLang="zh-Hans" dirty="0" err="1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r>
                            <a:rPr lang="en-US" altLang="zh-Hans" dirty="0"/>
                            <a:t>-value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48590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r>
                            <a:rPr lang="en-US" altLang="zh-Hans" dirty="0"/>
                            <a:t>63.56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&lt; 2.2e-16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385486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E54AE8D5-67B5-904F-A54E-EABC6B850E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5085165"/>
                  </p:ext>
                </p:extLst>
              </p:nvPr>
            </p:nvGraphicFramePr>
            <p:xfrm>
              <a:off x="534523" y="2815569"/>
              <a:ext cx="3411705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45977">
                      <a:extLst>
                        <a:ext uri="{9D8B030D-6E8A-4147-A177-3AD203B41FA5}">
                          <a16:colId xmlns:a16="http://schemas.microsoft.com/office/drawing/2014/main" val="1132025690"/>
                        </a:ext>
                      </a:extLst>
                    </a:gridCol>
                    <a:gridCol w="704335">
                      <a:extLst>
                        <a:ext uri="{9D8B030D-6E8A-4147-A177-3AD203B41FA5}">
                          <a16:colId xmlns:a16="http://schemas.microsoft.com/office/drawing/2014/main" val="1729187942"/>
                        </a:ext>
                      </a:extLst>
                    </a:gridCol>
                    <a:gridCol w="1761393">
                      <a:extLst>
                        <a:ext uri="{9D8B030D-6E8A-4147-A177-3AD203B41FA5}">
                          <a16:colId xmlns:a16="http://schemas.microsoft.com/office/drawing/2014/main" val="3994061177"/>
                        </a:ext>
                      </a:extLst>
                    </a:gridCol>
                  </a:tblGrid>
                  <a:tr h="370840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/>
                            <a:t>J</a:t>
                          </a:r>
                          <a:r>
                            <a:rPr lang="en-US" altLang="zh-Hans" dirty="0" err="1"/>
                            <a:t>arque</a:t>
                          </a:r>
                          <a:r>
                            <a:rPr lang="zh-Hans" altLang="en-US" dirty="0"/>
                            <a:t> </a:t>
                          </a:r>
                          <a:r>
                            <a:rPr lang="en-US" altLang="zh-Hans" dirty="0" err="1"/>
                            <a:t>Bera</a:t>
                          </a:r>
                          <a:r>
                            <a:rPr lang="zh-Hans" altLang="en-US" dirty="0"/>
                            <a:t> </a:t>
                          </a:r>
                          <a:r>
                            <a:rPr lang="en-US" altLang="zh-Hans" dirty="0"/>
                            <a:t>Test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27262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333" t="-110345" r="-260000" b="-1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/>
                            <a:t>d</a:t>
                          </a:r>
                          <a:r>
                            <a:rPr lang="en-US" altLang="zh-Hans" dirty="0" err="1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r>
                            <a:rPr lang="en-US" altLang="zh-Hans" dirty="0"/>
                            <a:t>-value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48590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r>
                            <a:rPr lang="en-US" altLang="zh-Hans" dirty="0"/>
                            <a:t>63.56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&lt; 2.2e-16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385486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D5ABF77-7FBA-DC4D-9534-FF85CDE8F6CE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25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8761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AEAD77-4FAE-C243-A217-B4B487670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 dirty="0">
                <a:latin typeface="+mn-ea"/>
                <a:ea typeface="+mn-ea"/>
              </a:rPr>
              <a:t>复杂季节模型检验</a:t>
            </a:r>
            <a:endParaRPr kumimoji="1" lang="zh-CN" altLang="en-US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B92CF82-850E-1248-A5B9-04630C890C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839944"/>
                  </p:ext>
                </p:extLst>
              </p:nvPr>
            </p:nvGraphicFramePr>
            <p:xfrm>
              <a:off x="677334" y="2134128"/>
              <a:ext cx="10761222" cy="39952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93537">
                      <a:extLst>
                        <a:ext uri="{9D8B030D-6E8A-4147-A177-3AD203B41FA5}">
                          <a16:colId xmlns:a16="http://schemas.microsoft.com/office/drawing/2014/main" val="2036633934"/>
                        </a:ext>
                      </a:extLst>
                    </a:gridCol>
                    <a:gridCol w="1793537">
                      <a:extLst>
                        <a:ext uri="{9D8B030D-6E8A-4147-A177-3AD203B41FA5}">
                          <a16:colId xmlns:a16="http://schemas.microsoft.com/office/drawing/2014/main" val="44511165"/>
                        </a:ext>
                      </a:extLst>
                    </a:gridCol>
                    <a:gridCol w="1793537">
                      <a:extLst>
                        <a:ext uri="{9D8B030D-6E8A-4147-A177-3AD203B41FA5}">
                          <a16:colId xmlns:a16="http://schemas.microsoft.com/office/drawing/2014/main" val="2515152650"/>
                        </a:ext>
                      </a:extLst>
                    </a:gridCol>
                    <a:gridCol w="1793537">
                      <a:extLst>
                        <a:ext uri="{9D8B030D-6E8A-4147-A177-3AD203B41FA5}">
                          <a16:colId xmlns:a16="http://schemas.microsoft.com/office/drawing/2014/main" val="2668368843"/>
                        </a:ext>
                      </a:extLst>
                    </a:gridCol>
                    <a:gridCol w="1793537">
                      <a:extLst>
                        <a:ext uri="{9D8B030D-6E8A-4147-A177-3AD203B41FA5}">
                          <a16:colId xmlns:a16="http://schemas.microsoft.com/office/drawing/2014/main" val="828841751"/>
                        </a:ext>
                      </a:extLst>
                    </a:gridCol>
                    <a:gridCol w="1793537">
                      <a:extLst>
                        <a:ext uri="{9D8B030D-6E8A-4147-A177-3AD203B41FA5}">
                          <a16:colId xmlns:a16="http://schemas.microsoft.com/office/drawing/2014/main" val="3536021407"/>
                        </a:ext>
                      </a:extLst>
                    </a:gridCol>
                  </a:tblGrid>
                  <a:tr h="799042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3600">
                              <a:latin typeface="Times" pitchFamily="2" charset="0"/>
                              <a:ea typeface="STXinwei" panose="02010800040101010101" pitchFamily="2" charset="-122"/>
                            </a:rPr>
                            <a:t>残差白噪声检验</a:t>
                          </a:r>
                          <a:endParaRPr lang="en-US" sz="3600" dirty="0">
                            <a:latin typeface="Times" pitchFamily="2" charset="0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3600">
                              <a:latin typeface="Times" pitchFamily="2" charset="0"/>
                              <a:ea typeface="STXinwei" panose="02010800040101010101" pitchFamily="2" charset="-122"/>
                            </a:rPr>
                            <a:t>参数显著性检验</a:t>
                          </a:r>
                          <a:endParaRPr lang="en-US" sz="3600" dirty="0">
                            <a:latin typeface="Times" pitchFamily="2" charset="0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5402430"/>
                      </a:ext>
                    </a:extLst>
                  </a:tr>
                  <a:tr h="7990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2800">
                              <a:latin typeface="Times" pitchFamily="2" charset="0"/>
                              <a:ea typeface="STXinwei" panose="02010800040101010101" pitchFamily="2" charset="-122"/>
                            </a:rPr>
                            <a:t>延迟阶数</a:t>
                          </a:r>
                          <a:endParaRPr lang="en-US" sz="2800" dirty="0">
                            <a:latin typeface="Times" pitchFamily="2" charset="0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800" i="1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𝜒</m:t>
                                  </m:r>
                                </m:e>
                                <m:sup>
                                  <m:r>
                                    <a:rPr lang="en-US" altLang="zh-CN" sz="2800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zh-Hans" altLang="en-US" sz="2800" dirty="0">
                              <a:latin typeface="Times" pitchFamily="2" charset="0"/>
                              <a:ea typeface="STXinwei" panose="02010800040101010101" pitchFamily="2" charset="-122"/>
                            </a:rPr>
                            <a:t>值</a:t>
                          </a:r>
                          <a:endParaRPr lang="en-US" sz="2800" dirty="0">
                            <a:latin typeface="Times" pitchFamily="2" charset="0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800" dirty="0">
                              <a:latin typeface="Times" pitchFamily="2" charset="0"/>
                              <a:ea typeface="STXinwei" panose="02010800040101010101" pitchFamily="2" charset="-122"/>
                            </a:rPr>
                            <a:t>   </a:t>
                          </a:r>
                          <a:r>
                            <a:rPr lang="en-US" altLang="ja-JP" sz="2800" dirty="0">
                              <a:latin typeface="Times" pitchFamily="2" charset="0"/>
                              <a:ea typeface="STXinwei" panose="02010800040101010101" pitchFamily="2" charset="-122"/>
                            </a:rPr>
                            <a:t>P</a:t>
                          </a:r>
                          <a:r>
                            <a:rPr lang="zh-CN" altLang="en-US" sz="2800" dirty="0">
                              <a:latin typeface="Times" pitchFamily="2" charset="0"/>
                              <a:ea typeface="STXinwei" panose="02010800040101010101" pitchFamily="2" charset="-122"/>
                            </a:rPr>
                            <a:t> </a:t>
                          </a:r>
                          <a:r>
                            <a:rPr lang="ja-JP" altLang="en-US" sz="2800">
                              <a:latin typeface="Times" pitchFamily="2" charset="0"/>
                              <a:ea typeface="STXinwei" panose="02010800040101010101" pitchFamily="2" charset="-122"/>
                            </a:rPr>
                            <a:t>值</a:t>
                          </a:r>
                          <a:endParaRPr lang="en-US" sz="2800" dirty="0">
                            <a:latin typeface="Times" pitchFamily="2" charset="0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2800">
                              <a:latin typeface="Times" pitchFamily="2" charset="0"/>
                              <a:ea typeface="STXinwei" panose="02010800040101010101" pitchFamily="2" charset="-122"/>
                            </a:rPr>
                            <a:t>待估参数</a:t>
                          </a:r>
                          <a:endParaRPr lang="en-US" sz="2800" dirty="0">
                            <a:latin typeface="Times" pitchFamily="2" charset="0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Times" pitchFamily="2" charset="0"/>
                              <a:ea typeface="STXinwei" panose="02010800040101010101" pitchFamily="2" charset="-122"/>
                            </a:rPr>
                            <a:t>t</a:t>
                          </a:r>
                          <a:r>
                            <a:rPr lang="ja-JP" altLang="en-US" sz="2800">
                              <a:latin typeface="Times" pitchFamily="2" charset="0"/>
                              <a:ea typeface="STXinwei" panose="02010800040101010101" pitchFamily="2" charset="-122"/>
                            </a:rPr>
                            <a:t>统计量</a:t>
                          </a:r>
                          <a:endParaRPr lang="en-US" sz="2800" dirty="0">
                            <a:latin typeface="Times" pitchFamily="2" charset="0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Hans" sz="2800" dirty="0">
                              <a:latin typeface="Times" pitchFamily="2" charset="0"/>
                              <a:ea typeface="STXinwei" panose="02010800040101010101" pitchFamily="2" charset="-122"/>
                            </a:rPr>
                            <a:t>P</a:t>
                          </a:r>
                          <a:r>
                            <a:rPr lang="zh-CN" altLang="en-US" sz="2800" dirty="0">
                              <a:latin typeface="Times" pitchFamily="2" charset="0"/>
                              <a:ea typeface="STXinwei" panose="02010800040101010101" pitchFamily="2" charset="-122"/>
                            </a:rPr>
                            <a:t> </a:t>
                          </a:r>
                          <a:r>
                            <a:rPr lang="ja-JP" altLang="en-US" sz="2800">
                              <a:latin typeface="Times" pitchFamily="2" charset="0"/>
                              <a:ea typeface="STXinwei" panose="02010800040101010101" pitchFamily="2" charset="-122"/>
                            </a:rPr>
                            <a:t>值</a:t>
                          </a:r>
                          <a:endParaRPr lang="en-US" sz="2800" dirty="0">
                            <a:latin typeface="Times" pitchFamily="2" charset="0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2876475"/>
                      </a:ext>
                    </a:extLst>
                  </a:tr>
                  <a:tr h="7990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Times" pitchFamily="2" charset="0"/>
                              <a:ea typeface="STXinwei" panose="02010800040101010101" pitchFamily="2" charset="-122"/>
                            </a:rPr>
                            <a:t>6</a:t>
                          </a:r>
                          <a:endParaRPr lang="en-US" sz="2800" dirty="0">
                            <a:latin typeface="Times" pitchFamily="2" charset="0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Times" pitchFamily="2" charset="0"/>
                              <a:ea typeface="STXinwei" panose="02010800040101010101" pitchFamily="2" charset="-122"/>
                            </a:rPr>
                            <a:t>4.58</a:t>
                          </a:r>
                          <a:endParaRPr lang="en-US" sz="2800" dirty="0">
                            <a:latin typeface="Times" pitchFamily="2" charset="0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Times" pitchFamily="2" charset="0"/>
                              <a:ea typeface="STXinwei" panose="02010800040101010101" pitchFamily="2" charset="-122"/>
                            </a:rPr>
                            <a:t>0.5987</a:t>
                          </a:r>
                          <a:endParaRPr lang="en-US" sz="2800" dirty="0">
                            <a:latin typeface="Times" pitchFamily="2" charset="0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2800" dirty="0">
                              <a:latin typeface="Times" pitchFamily="2" charset="0"/>
                              <a:ea typeface="STXinwei" panose="02010800040101010101" pitchFamily="2" charset="-122"/>
                            </a:rPr>
                            <a:t>(0.3222)</a:t>
                          </a:r>
                          <a:endParaRPr lang="en-US" sz="2800" dirty="0">
                            <a:latin typeface="Times" pitchFamily="2" charset="0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Times" pitchFamily="2" charset="0"/>
                              <a:ea typeface="STXinwei" panose="02010800040101010101" pitchFamily="2" charset="-122"/>
                            </a:rPr>
                            <a:t>5.42</a:t>
                          </a:r>
                          <a:endParaRPr lang="en-US" sz="2800" dirty="0">
                            <a:latin typeface="Times" pitchFamily="2" charset="0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Times" pitchFamily="2" charset="0"/>
                              <a:ea typeface="STXinwei" panose="02010800040101010101" pitchFamily="2" charset="-122"/>
                            </a:rPr>
                            <a:t>0.032</a:t>
                          </a:r>
                          <a:r>
                            <a:rPr lang="en-US" altLang="zh-Hans" sz="2800" dirty="0">
                              <a:latin typeface="Times" pitchFamily="2" charset="0"/>
                              <a:ea typeface="STXinwei" panose="02010800040101010101" pitchFamily="2" charset="-122"/>
                            </a:rPr>
                            <a:t>4</a:t>
                          </a:r>
                          <a:endParaRPr lang="en-US" sz="2800" dirty="0">
                            <a:latin typeface="Times" pitchFamily="2" charset="0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6237718"/>
                      </a:ext>
                    </a:extLst>
                  </a:tr>
                  <a:tr h="7990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Times" pitchFamily="2" charset="0"/>
                              <a:ea typeface="STXinwei" panose="02010800040101010101" pitchFamily="2" charset="-122"/>
                            </a:rPr>
                            <a:t>12</a:t>
                          </a:r>
                          <a:endParaRPr lang="en-US" sz="2800" dirty="0">
                            <a:latin typeface="Times" pitchFamily="2" charset="0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Times" pitchFamily="2" charset="0"/>
                              <a:ea typeface="STXinwei" panose="02010800040101010101" pitchFamily="2" charset="-122"/>
                            </a:rPr>
                            <a:t>15.458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Times" pitchFamily="2" charset="0"/>
                              <a:ea typeface="STXinwei" panose="02010800040101010101" pitchFamily="2" charset="-122"/>
                            </a:rPr>
                            <a:t>0.2173</a:t>
                          </a:r>
                          <a:endParaRPr lang="en-US" sz="2800" dirty="0">
                            <a:latin typeface="Times" pitchFamily="2" charset="0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2800" dirty="0">
                              <a:latin typeface="Times" pitchFamily="2" charset="0"/>
                              <a:ea typeface="STXinwei" panose="02010800040101010101" pitchFamily="2" charset="-122"/>
                            </a:rPr>
                            <a:t>(0.3801)</a:t>
                          </a:r>
                          <a:endParaRPr lang="en-US" sz="2800" dirty="0">
                            <a:latin typeface="Times" pitchFamily="2" charset="0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Times" pitchFamily="2" charset="0"/>
                              <a:ea typeface="STXinwei" panose="02010800040101010101" pitchFamily="2" charset="-122"/>
                            </a:rPr>
                            <a:t>6.02</a:t>
                          </a:r>
                          <a:endParaRPr lang="en-US" sz="2800" dirty="0">
                            <a:latin typeface="Times" pitchFamily="2" charset="0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Times" pitchFamily="2" charset="0"/>
                              <a:ea typeface="STXinwei" panose="02010800040101010101" pitchFamily="2" charset="-122"/>
                            </a:rPr>
                            <a:t>0.0265</a:t>
                          </a:r>
                          <a:endParaRPr lang="en-US" sz="2800" dirty="0">
                            <a:latin typeface="Times" pitchFamily="2" charset="0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6592480"/>
                      </a:ext>
                    </a:extLst>
                  </a:tr>
                  <a:tr h="7990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2800">
                              <a:latin typeface="Times" pitchFamily="2" charset="0"/>
                              <a:ea typeface="STXinwei" panose="02010800040101010101" pitchFamily="2" charset="-122"/>
                            </a:rPr>
                            <a:t>结果</a:t>
                          </a:r>
                          <a:endParaRPr lang="en-US" sz="2800" dirty="0">
                            <a:latin typeface="Times" pitchFamily="2" charset="0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2800">
                              <a:latin typeface="Times" pitchFamily="2" charset="0"/>
                              <a:ea typeface="STXinwei" panose="02010800040101010101" pitchFamily="2" charset="-122"/>
                            </a:rPr>
                            <a:t>模型显著</a:t>
                          </a:r>
                          <a:endParaRPr lang="en-US" sz="2800" dirty="0">
                            <a:latin typeface="Times" pitchFamily="2" charset="0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2800">
                              <a:latin typeface="Times" pitchFamily="2" charset="0"/>
                              <a:ea typeface="STXinwei" panose="02010800040101010101" pitchFamily="2" charset="-122"/>
                            </a:rPr>
                            <a:t>参数均显著</a:t>
                          </a:r>
                          <a:endParaRPr lang="en-US" sz="2800" dirty="0">
                            <a:latin typeface="Times" pitchFamily="2" charset="0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9163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B92CF82-850E-1248-A5B9-04630C890C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839944"/>
                  </p:ext>
                </p:extLst>
              </p:nvPr>
            </p:nvGraphicFramePr>
            <p:xfrm>
              <a:off x="677334" y="2134128"/>
              <a:ext cx="10761222" cy="39952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93537">
                      <a:extLst>
                        <a:ext uri="{9D8B030D-6E8A-4147-A177-3AD203B41FA5}">
                          <a16:colId xmlns:a16="http://schemas.microsoft.com/office/drawing/2014/main" val="2036633934"/>
                        </a:ext>
                      </a:extLst>
                    </a:gridCol>
                    <a:gridCol w="1793537">
                      <a:extLst>
                        <a:ext uri="{9D8B030D-6E8A-4147-A177-3AD203B41FA5}">
                          <a16:colId xmlns:a16="http://schemas.microsoft.com/office/drawing/2014/main" val="44511165"/>
                        </a:ext>
                      </a:extLst>
                    </a:gridCol>
                    <a:gridCol w="1793537">
                      <a:extLst>
                        <a:ext uri="{9D8B030D-6E8A-4147-A177-3AD203B41FA5}">
                          <a16:colId xmlns:a16="http://schemas.microsoft.com/office/drawing/2014/main" val="2515152650"/>
                        </a:ext>
                      </a:extLst>
                    </a:gridCol>
                    <a:gridCol w="1793537">
                      <a:extLst>
                        <a:ext uri="{9D8B030D-6E8A-4147-A177-3AD203B41FA5}">
                          <a16:colId xmlns:a16="http://schemas.microsoft.com/office/drawing/2014/main" val="2668368843"/>
                        </a:ext>
                      </a:extLst>
                    </a:gridCol>
                    <a:gridCol w="1793537">
                      <a:extLst>
                        <a:ext uri="{9D8B030D-6E8A-4147-A177-3AD203B41FA5}">
                          <a16:colId xmlns:a16="http://schemas.microsoft.com/office/drawing/2014/main" val="828841751"/>
                        </a:ext>
                      </a:extLst>
                    </a:gridCol>
                    <a:gridCol w="1793537">
                      <a:extLst>
                        <a:ext uri="{9D8B030D-6E8A-4147-A177-3AD203B41FA5}">
                          <a16:colId xmlns:a16="http://schemas.microsoft.com/office/drawing/2014/main" val="3536021407"/>
                        </a:ext>
                      </a:extLst>
                    </a:gridCol>
                  </a:tblGrid>
                  <a:tr h="799042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3600">
                              <a:latin typeface="Times" pitchFamily="2" charset="0"/>
                              <a:ea typeface="STXinwei" panose="02010800040101010101" pitchFamily="2" charset="-122"/>
                            </a:rPr>
                            <a:t>残差白噪声检验</a:t>
                          </a:r>
                          <a:endParaRPr lang="en-US" sz="3600" dirty="0">
                            <a:latin typeface="Times" pitchFamily="2" charset="0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3600">
                              <a:latin typeface="Times" pitchFamily="2" charset="0"/>
                              <a:ea typeface="STXinwei" panose="02010800040101010101" pitchFamily="2" charset="-122"/>
                            </a:rPr>
                            <a:t>参数显著性检验</a:t>
                          </a:r>
                          <a:endParaRPr lang="en-US" sz="3600" dirty="0">
                            <a:latin typeface="Times" pitchFamily="2" charset="0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5402430"/>
                      </a:ext>
                    </a:extLst>
                  </a:tr>
                  <a:tr h="7990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2800">
                              <a:latin typeface="Times" pitchFamily="2" charset="0"/>
                              <a:ea typeface="STXinwei" panose="02010800040101010101" pitchFamily="2" charset="-122"/>
                            </a:rPr>
                            <a:t>延迟阶数</a:t>
                          </a:r>
                          <a:endParaRPr lang="en-US" sz="2800" dirty="0">
                            <a:latin typeface="Times" pitchFamily="2" charset="0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12698" r="-398592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800" dirty="0">
                              <a:latin typeface="Times" pitchFamily="2" charset="0"/>
                              <a:ea typeface="STXinwei" panose="02010800040101010101" pitchFamily="2" charset="-122"/>
                            </a:rPr>
                            <a:t>   </a:t>
                          </a:r>
                          <a:r>
                            <a:rPr lang="en-US" altLang="ja-JP" sz="2800" dirty="0">
                              <a:latin typeface="Times" pitchFamily="2" charset="0"/>
                              <a:ea typeface="STXinwei" panose="02010800040101010101" pitchFamily="2" charset="-122"/>
                            </a:rPr>
                            <a:t>P</a:t>
                          </a:r>
                          <a:r>
                            <a:rPr lang="zh-CN" altLang="en-US" sz="2800" dirty="0">
                              <a:latin typeface="Times" pitchFamily="2" charset="0"/>
                              <a:ea typeface="STXinwei" panose="02010800040101010101" pitchFamily="2" charset="-122"/>
                            </a:rPr>
                            <a:t> </a:t>
                          </a:r>
                          <a:r>
                            <a:rPr lang="ja-JP" altLang="en-US" sz="2800">
                              <a:latin typeface="Times" pitchFamily="2" charset="0"/>
                              <a:ea typeface="STXinwei" panose="02010800040101010101" pitchFamily="2" charset="-122"/>
                            </a:rPr>
                            <a:t>值</a:t>
                          </a:r>
                          <a:endParaRPr lang="en-US" sz="2800" dirty="0">
                            <a:latin typeface="Times" pitchFamily="2" charset="0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2800">
                              <a:latin typeface="Times" pitchFamily="2" charset="0"/>
                              <a:ea typeface="STXinwei" panose="02010800040101010101" pitchFamily="2" charset="-122"/>
                            </a:rPr>
                            <a:t>待估参数</a:t>
                          </a:r>
                          <a:endParaRPr lang="en-US" sz="2800" dirty="0">
                            <a:latin typeface="Times" pitchFamily="2" charset="0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Times" pitchFamily="2" charset="0"/>
                              <a:ea typeface="STXinwei" panose="02010800040101010101" pitchFamily="2" charset="-122"/>
                            </a:rPr>
                            <a:t>t</a:t>
                          </a:r>
                          <a:r>
                            <a:rPr lang="ja-JP" altLang="en-US" sz="2800">
                              <a:latin typeface="Times" pitchFamily="2" charset="0"/>
                              <a:ea typeface="STXinwei" panose="02010800040101010101" pitchFamily="2" charset="-122"/>
                            </a:rPr>
                            <a:t>统计量</a:t>
                          </a:r>
                          <a:endParaRPr lang="en-US" sz="2800" dirty="0">
                            <a:latin typeface="Times" pitchFamily="2" charset="0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Hans" sz="2800" dirty="0">
                              <a:latin typeface="Times" pitchFamily="2" charset="0"/>
                              <a:ea typeface="STXinwei" panose="02010800040101010101" pitchFamily="2" charset="-122"/>
                            </a:rPr>
                            <a:t>P</a:t>
                          </a:r>
                          <a:r>
                            <a:rPr lang="zh-CN" altLang="en-US" sz="2800" dirty="0">
                              <a:latin typeface="Times" pitchFamily="2" charset="0"/>
                              <a:ea typeface="STXinwei" panose="02010800040101010101" pitchFamily="2" charset="-122"/>
                            </a:rPr>
                            <a:t> </a:t>
                          </a:r>
                          <a:r>
                            <a:rPr lang="ja-JP" altLang="en-US" sz="2800">
                              <a:latin typeface="Times" pitchFamily="2" charset="0"/>
                              <a:ea typeface="STXinwei" panose="02010800040101010101" pitchFamily="2" charset="-122"/>
                            </a:rPr>
                            <a:t>值</a:t>
                          </a:r>
                          <a:endParaRPr lang="en-US" sz="2800" dirty="0">
                            <a:latin typeface="Times" pitchFamily="2" charset="0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2876475"/>
                      </a:ext>
                    </a:extLst>
                  </a:tr>
                  <a:tr h="7990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Times" pitchFamily="2" charset="0"/>
                              <a:ea typeface="STXinwei" panose="02010800040101010101" pitchFamily="2" charset="-122"/>
                            </a:rPr>
                            <a:t>6</a:t>
                          </a:r>
                          <a:endParaRPr lang="en-US" sz="2800" dirty="0">
                            <a:latin typeface="Times" pitchFamily="2" charset="0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Times" pitchFamily="2" charset="0"/>
                              <a:ea typeface="STXinwei" panose="02010800040101010101" pitchFamily="2" charset="-122"/>
                            </a:rPr>
                            <a:t>4.58</a:t>
                          </a:r>
                          <a:endParaRPr lang="en-US" sz="2800" dirty="0">
                            <a:latin typeface="Times" pitchFamily="2" charset="0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Times" pitchFamily="2" charset="0"/>
                              <a:ea typeface="STXinwei" panose="02010800040101010101" pitchFamily="2" charset="-122"/>
                            </a:rPr>
                            <a:t>0.5987</a:t>
                          </a:r>
                          <a:endParaRPr lang="en-US" sz="2800" dirty="0">
                            <a:latin typeface="Times" pitchFamily="2" charset="0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01418" t="-212698" r="-20141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Times" pitchFamily="2" charset="0"/>
                              <a:ea typeface="STXinwei" panose="02010800040101010101" pitchFamily="2" charset="-122"/>
                            </a:rPr>
                            <a:t>5.42</a:t>
                          </a:r>
                          <a:endParaRPr lang="en-US" sz="2800" dirty="0">
                            <a:latin typeface="Times" pitchFamily="2" charset="0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Times" pitchFamily="2" charset="0"/>
                              <a:ea typeface="STXinwei" panose="02010800040101010101" pitchFamily="2" charset="-122"/>
                            </a:rPr>
                            <a:t>0.032</a:t>
                          </a:r>
                          <a:r>
                            <a:rPr lang="en-US" altLang="zh-Hans" sz="2800" dirty="0">
                              <a:latin typeface="Times" pitchFamily="2" charset="0"/>
                              <a:ea typeface="STXinwei" panose="02010800040101010101" pitchFamily="2" charset="-122"/>
                            </a:rPr>
                            <a:t>4</a:t>
                          </a:r>
                          <a:endParaRPr lang="en-US" sz="2800" dirty="0">
                            <a:latin typeface="Times" pitchFamily="2" charset="0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6237718"/>
                      </a:ext>
                    </a:extLst>
                  </a:tr>
                  <a:tr h="7990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Times" pitchFamily="2" charset="0"/>
                              <a:ea typeface="STXinwei" panose="02010800040101010101" pitchFamily="2" charset="-122"/>
                            </a:rPr>
                            <a:t>12</a:t>
                          </a:r>
                          <a:endParaRPr lang="en-US" sz="2800" dirty="0">
                            <a:latin typeface="Times" pitchFamily="2" charset="0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Times" pitchFamily="2" charset="0"/>
                              <a:ea typeface="STXinwei" panose="02010800040101010101" pitchFamily="2" charset="-122"/>
                            </a:rPr>
                            <a:t>15.458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Times" pitchFamily="2" charset="0"/>
                              <a:ea typeface="STXinwei" panose="02010800040101010101" pitchFamily="2" charset="-122"/>
                            </a:rPr>
                            <a:t>0.2173</a:t>
                          </a:r>
                          <a:endParaRPr lang="en-US" sz="2800" dirty="0">
                            <a:latin typeface="Times" pitchFamily="2" charset="0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01418" t="-312698" r="-201418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Times" pitchFamily="2" charset="0"/>
                              <a:ea typeface="STXinwei" panose="02010800040101010101" pitchFamily="2" charset="-122"/>
                            </a:rPr>
                            <a:t>6.02</a:t>
                          </a:r>
                          <a:endParaRPr lang="en-US" sz="2800" dirty="0">
                            <a:latin typeface="Times" pitchFamily="2" charset="0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Times" pitchFamily="2" charset="0"/>
                              <a:ea typeface="STXinwei" panose="02010800040101010101" pitchFamily="2" charset="-122"/>
                            </a:rPr>
                            <a:t>0.0265</a:t>
                          </a:r>
                          <a:endParaRPr lang="en-US" sz="2800" dirty="0">
                            <a:latin typeface="Times" pitchFamily="2" charset="0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6592480"/>
                      </a:ext>
                    </a:extLst>
                  </a:tr>
                  <a:tr h="7990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2800">
                              <a:latin typeface="Times" pitchFamily="2" charset="0"/>
                              <a:ea typeface="STXinwei" panose="02010800040101010101" pitchFamily="2" charset="-122"/>
                            </a:rPr>
                            <a:t>结果</a:t>
                          </a:r>
                          <a:endParaRPr lang="en-US" sz="2800" dirty="0">
                            <a:latin typeface="Times" pitchFamily="2" charset="0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2800">
                              <a:latin typeface="Times" pitchFamily="2" charset="0"/>
                              <a:ea typeface="STXinwei" panose="02010800040101010101" pitchFamily="2" charset="-122"/>
                            </a:rPr>
                            <a:t>模型显著</a:t>
                          </a:r>
                          <a:endParaRPr lang="en-US" sz="2800" dirty="0">
                            <a:latin typeface="Times" pitchFamily="2" charset="0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2800">
                              <a:latin typeface="Times" pitchFamily="2" charset="0"/>
                              <a:ea typeface="STXinwei" panose="02010800040101010101" pitchFamily="2" charset="-122"/>
                            </a:rPr>
                            <a:t>参数均显著</a:t>
                          </a:r>
                          <a:endParaRPr lang="en-US" sz="2800" dirty="0">
                            <a:latin typeface="Times" pitchFamily="2" charset="0"/>
                            <a:ea typeface="STXinwei" panose="02010800040101010101" pitchFamily="2" charset="-122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91632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2321BAB-B59B-AD43-8528-595BCB77103E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26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5849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5F215-7AF1-FA49-83F1-3340F8F49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>
                <a:latin typeface="STXinwei" panose="02010800040101010101" pitchFamily="2" charset="-122"/>
                <a:ea typeface="STXinwei" panose="02010800040101010101" pitchFamily="2" charset="-122"/>
              </a:rPr>
              <a:t>复杂季节模型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aphicFrame>
        <p:nvGraphicFramePr>
          <p:cNvPr id="4" name="Object 6">
            <a:extLst>
              <a:ext uri="{FF2B5EF4-FFF2-40B4-BE49-F238E27FC236}">
                <a16:creationId xmlns:a16="http://schemas.microsoft.com/office/drawing/2014/main" id="{F9497228-38E3-C64C-B942-603BF15CE05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31674" y="1930400"/>
          <a:ext cx="7348868" cy="788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9" name="公式" r:id="rId3" imgW="52082700" imgH="5562600" progId="Equation.3">
                  <p:embed/>
                </p:oleObj>
              </mc:Choice>
              <mc:Fallback>
                <p:oleObj name="公式" r:id="rId3" imgW="52082700" imgH="5562600" progId="Equation.3">
                  <p:embed/>
                  <p:pic>
                    <p:nvPicPr>
                      <p:cNvPr id="4" name="Object 6">
                        <a:extLst>
                          <a:ext uri="{FF2B5EF4-FFF2-40B4-BE49-F238E27FC236}">
                            <a16:creationId xmlns:a16="http://schemas.microsoft.com/office/drawing/2014/main" id="{F9497228-38E3-C64C-B942-603BF15CE05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1674" y="1930400"/>
                        <a:ext cx="7348868" cy="78867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0149AD3-0A87-184F-98DF-6C3F19E90368}"/>
                  </a:ext>
                </a:extLst>
              </p:cNvPr>
              <p:cNvSpPr txBox="1"/>
              <p:nvPr/>
            </p:nvSpPr>
            <p:spPr>
              <a:xfrm>
                <a:off x="1478888" y="3072348"/>
                <a:ext cx="885444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nor/>
                            </m:rPr>
                            <a:rPr lang="en-US" altLang="zh-CN" sz="3600" dirty="0">
                              <a:latin typeface="Times" pitchFamily="2" charset="0"/>
                              <a:ea typeface="STXinwei" panose="02010800040101010101" pitchFamily="2" charset="-122"/>
                            </a:rPr>
                            <m:t>0.3222</m:t>
                          </m:r>
                          <m:sSup>
                            <m:sSupPr>
                              <m:ctrlPr>
                                <a:rPr lang="en-US" altLang="zh-CN" sz="3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  <m:r>
                            <a:rPr lang="en-US" altLang="zh-Hans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altLang="zh-CN" sz="3600" dirty="0">
                              <a:latin typeface="Times" pitchFamily="2" charset="0"/>
                              <a:ea typeface="STXinwei" panose="02010800040101010101" pitchFamily="2" charset="-122"/>
                            </a:rPr>
                            <m:t>0.3801</m:t>
                          </m:r>
                          <m:sSup>
                            <m:sSupPr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altLang="zh-CN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0149AD3-0A87-184F-98DF-6C3F19E90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888" y="3072348"/>
                <a:ext cx="8854440" cy="553998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81147B-9E60-0440-AFF3-0D0E14F0FA5F}"/>
                  </a:ext>
                </a:extLst>
              </p:cNvPr>
              <p:cNvSpPr txBox="1"/>
              <p:nvPr/>
            </p:nvSpPr>
            <p:spPr>
              <a:xfrm>
                <a:off x="677334" y="4087574"/>
                <a:ext cx="1092647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altLang="zh-CN" sz="3600" dirty="0">
                          <a:latin typeface="Times" pitchFamily="2" charset="0"/>
                          <a:ea typeface="STXinwei" panose="02010800040101010101" pitchFamily="2" charset="-122"/>
                        </a:rPr>
                        <m:t>0.3222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−12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−0.3</m:t>
                      </m:r>
                      <m:r>
                        <a:rPr lang="en-US" altLang="zh-Hans" sz="3600" b="0" i="1" smtClean="0">
                          <a:latin typeface="Cambria Math" panose="02040503050406030204" pitchFamily="18" charset="0"/>
                        </a:rPr>
                        <m:t>80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1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−24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81147B-9E60-0440-AFF3-0D0E14F0F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4" y="4087574"/>
                <a:ext cx="10926472" cy="553998"/>
              </a:xfrm>
              <a:prstGeom prst="rect">
                <a:avLst/>
              </a:prstGeom>
              <a:blipFill>
                <a:blip r:embed="rId6"/>
                <a:stretch>
                  <a:fillRect b="-15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78D1809-EB76-164E-AE2F-35D5D00F2BB3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27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461186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041733-C7B6-9D43-AE11-9574BE5FE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Times" pitchFamily="2" charset="0"/>
              </a:rPr>
              <a:t>autoARIMA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in</a:t>
            </a:r>
            <a:r>
              <a:rPr lang="en-US" altLang="zh-Hans" dirty="0">
                <a:latin typeface="Times" pitchFamily="2" charset="0"/>
              </a:rPr>
              <a:t>-</a:t>
            </a:r>
            <a:r>
              <a:rPr lang="en-US" altLang="zh-CN" dirty="0">
                <a:latin typeface="Times" pitchFamily="2" charset="0"/>
              </a:rPr>
              <a:t>sample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forecast</a:t>
            </a:r>
            <a:r>
              <a:rPr lang="zh-CN" altLang="en-US" dirty="0">
                <a:latin typeface="Times" pitchFamily="2" charset="0"/>
              </a:rPr>
              <a:t> </a:t>
            </a:r>
            <a:endParaRPr kumimoji="1" lang="zh-CN" altLang="en-US" dirty="0">
              <a:latin typeface="Times" pitchFamily="2" charset="0"/>
            </a:endParaRP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C87F851B-A076-4A48-937A-9989128F4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203" y="1422919"/>
            <a:ext cx="5760000" cy="2880000"/>
          </a:xfr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FC4585A-CAC8-394D-90E8-59D15B3AAF83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28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0BE388-8A49-304F-9CDB-4FC56F76A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256" y="3795437"/>
            <a:ext cx="5760000" cy="2880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C851C8A-62AA-1449-9A14-32B8E2A97F3C}"/>
              </a:ext>
            </a:extLst>
          </p:cNvPr>
          <p:cNvSpPr txBox="1"/>
          <p:nvPr/>
        </p:nvSpPr>
        <p:spPr>
          <a:xfrm>
            <a:off x="7277062" y="242818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2800" dirty="0"/>
              <a:t>静态预测</a:t>
            </a:r>
            <a:endParaRPr kumimoji="1" lang="zh-CN" altLang="en-US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67B8F2-77C0-0E4E-9836-4BE46B94ACE4}"/>
              </a:ext>
            </a:extLst>
          </p:cNvPr>
          <p:cNvSpPr txBox="1"/>
          <p:nvPr/>
        </p:nvSpPr>
        <p:spPr>
          <a:xfrm>
            <a:off x="2487255" y="485462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2800" dirty="0"/>
              <a:t>动态预测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91657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90A692-ADE5-634F-8733-1F6CEEBB0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Times" pitchFamily="2" charset="0"/>
              </a:rPr>
              <a:t>autoARIMA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in</a:t>
            </a:r>
            <a:r>
              <a:rPr lang="en-US" altLang="zh-Hans" dirty="0">
                <a:latin typeface="Times" pitchFamily="2" charset="0"/>
              </a:rPr>
              <a:t>-</a:t>
            </a:r>
            <a:r>
              <a:rPr lang="en-US" altLang="zh-CN" dirty="0">
                <a:latin typeface="Times" pitchFamily="2" charset="0"/>
              </a:rPr>
              <a:t>sample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forecast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residuals</a:t>
            </a:r>
            <a:endParaRPr kumimoji="1" lang="zh-CN" altLang="en-US" dirty="0">
              <a:latin typeface="Times" pitchFamily="2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4B5EFF5-EE4B-5446-BAD4-1410BA7EA6A5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29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4AC7A8B5-B288-5E4B-A3F5-134963CB2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918" y="1275437"/>
            <a:ext cx="10800000" cy="5400000"/>
          </a:xfrm>
        </p:spPr>
      </p:pic>
    </p:spTree>
    <p:extLst>
      <p:ext uri="{BB962C8B-B14F-4D97-AF65-F5344CB8AC3E}">
        <p14:creationId xmlns:p14="http://schemas.microsoft.com/office/powerpoint/2010/main" val="1658965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1A640C-EFDC-9B44-8686-DB8CB7383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kumimoji="1" lang="zh-Han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packages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F0E262-2FCD-B647-959F-FB593C3DF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2568786" cy="3880773"/>
          </a:xfrm>
        </p:spPr>
        <p:txBody>
          <a:bodyPr/>
          <a:lstStyle/>
          <a:p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library(forecast)</a:t>
            </a:r>
          </a:p>
          <a:p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library(</a:t>
            </a:r>
            <a:r>
              <a:rPr kumimoji="1"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tseries</a:t>
            </a:r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Han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ibrary(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timeSeries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library(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fUnitRoots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library(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fGarch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library(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rugarch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library(MTS)</a:t>
            </a:r>
          </a:p>
          <a:p>
            <a:endParaRPr kumimoji="1"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1C5603BC-0DBA-5043-95AC-682794D5E6EC}"/>
              </a:ext>
            </a:extLst>
          </p:cNvPr>
          <p:cNvSpPr txBox="1">
            <a:spLocks/>
          </p:cNvSpPr>
          <p:nvPr/>
        </p:nvSpPr>
        <p:spPr>
          <a:xfrm>
            <a:off x="3378624" y="2160588"/>
            <a:ext cx="2568786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library(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readxl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library(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fracdiff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library(seasonal)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library(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quantmod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library(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devtools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library(Cairo)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library(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nnet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5A7F0052-A782-8B44-8898-77034977B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800" smtClean="0"/>
              <a:pPr/>
              <a:t>3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883018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B621DD-F5D9-8C46-9D06-2540A4830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Times" pitchFamily="2" charset="0"/>
              </a:rPr>
              <a:t>autoARIMA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out</a:t>
            </a:r>
            <a:r>
              <a:rPr lang="en-US" altLang="zh-Hans" dirty="0">
                <a:latin typeface="Times" pitchFamily="2" charset="0"/>
              </a:rPr>
              <a:t>-</a:t>
            </a:r>
            <a:r>
              <a:rPr lang="en-US" altLang="zh-CN" dirty="0">
                <a:latin typeface="Times" pitchFamily="2" charset="0"/>
              </a:rPr>
              <a:t>sample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forecast</a:t>
            </a:r>
            <a:r>
              <a:rPr lang="zh-CN" altLang="en-US" dirty="0">
                <a:latin typeface="Times" pitchFamily="2" charset="0"/>
              </a:rPr>
              <a:t> </a:t>
            </a:r>
            <a:endParaRPr kumimoji="1" lang="zh-CN" altLang="en-US" dirty="0">
              <a:latin typeface="Times" pitchFamily="2" charset="0"/>
            </a:endParaRPr>
          </a:p>
        </p:txBody>
      </p:sp>
      <p:pic>
        <p:nvPicPr>
          <p:cNvPr id="14" name="内容占位符 13">
            <a:extLst>
              <a:ext uri="{FF2B5EF4-FFF2-40B4-BE49-F238E27FC236}">
                <a16:creationId xmlns:a16="http://schemas.microsoft.com/office/drawing/2014/main" id="{4DFD6FE6-9935-9D48-9A48-6E850B7CE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458000"/>
            <a:ext cx="10800000" cy="5400000"/>
          </a:xfr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925E39-341A-224A-9FB9-1801C40E57A7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30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455930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AB4C23-D2F1-D544-B049-3A45F373C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+mn-ea"/>
                <a:ea typeface="+mn-ea"/>
              </a:rPr>
              <a:t>条件异方差检验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3">
                <a:extLst>
                  <a:ext uri="{FF2B5EF4-FFF2-40B4-BE49-F238E27FC236}">
                    <a16:creationId xmlns:a16="http://schemas.microsoft.com/office/drawing/2014/main" id="{D6AABCB8-23BD-5643-A6CE-B2AA3360F6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2424420"/>
                  </p:ext>
                </p:extLst>
              </p:nvPr>
            </p:nvGraphicFramePr>
            <p:xfrm>
              <a:off x="934509" y="1748560"/>
              <a:ext cx="10195454" cy="429078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10861">
                      <a:extLst>
                        <a:ext uri="{9D8B030D-6E8A-4147-A177-3AD203B41FA5}">
                          <a16:colId xmlns:a16="http://schemas.microsoft.com/office/drawing/2014/main" val="176932839"/>
                        </a:ext>
                      </a:extLst>
                    </a:gridCol>
                    <a:gridCol w="2979029">
                      <a:extLst>
                        <a:ext uri="{9D8B030D-6E8A-4147-A177-3AD203B41FA5}">
                          <a16:colId xmlns:a16="http://schemas.microsoft.com/office/drawing/2014/main" val="1837155298"/>
                        </a:ext>
                      </a:extLst>
                    </a:gridCol>
                    <a:gridCol w="4305564">
                      <a:extLst>
                        <a:ext uri="{9D8B030D-6E8A-4147-A177-3AD203B41FA5}">
                          <a16:colId xmlns:a16="http://schemas.microsoft.com/office/drawing/2014/main" val="955232360"/>
                        </a:ext>
                      </a:extLst>
                    </a:gridCol>
                  </a:tblGrid>
                  <a:tr h="1338724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360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延迟</a:t>
                          </a:r>
                          <a:endParaRPr lang="en-US" altLang="ja-JP" sz="36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  <a:p>
                          <a:pPr algn="ctr"/>
                          <a:r>
                            <a:rPr lang="ja-JP" altLang="en-US" sz="360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阶数</a:t>
                          </a:r>
                          <a:endParaRPr lang="en-US" sz="36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360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拟合残差</a:t>
                          </a:r>
                          <a:r>
                            <a:rPr lang="zh-Hans" altLang="en-US" sz="36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平方项</a:t>
                          </a:r>
                          <a:r>
                            <a:rPr lang="ja-JP" altLang="en-US" sz="360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白噪声检验</a:t>
                          </a:r>
                          <a:endParaRPr lang="en-US" sz="36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67571213"/>
                      </a:ext>
                    </a:extLst>
                  </a:tr>
                  <a:tr h="617873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800" i="1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𝜒</m:t>
                                  </m:r>
                                </m:e>
                                <m:sup>
                                  <m:r>
                                    <a:rPr lang="en-US" altLang="zh-CN" sz="2800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zh-Hans" altLang="en-US" sz="2800" kern="1200" dirty="0">
                              <a:solidFill>
                                <a:schemeClr val="dk1"/>
                              </a:solidFill>
                              <a:latin typeface="STXinwei" panose="02010800040101010101" pitchFamily="2" charset="-122"/>
                              <a:ea typeface="STXinwei" panose="02010800040101010101" pitchFamily="2" charset="-122"/>
                              <a:cs typeface="+mn-cs"/>
                            </a:rPr>
                            <a:t>值</a:t>
                          </a:r>
                          <a:endParaRPr lang="en-US" sz="2800" kern="1200" dirty="0">
                            <a:solidFill>
                              <a:schemeClr val="dk1"/>
                            </a:solidFill>
                            <a:latin typeface="STXinwei" panose="02010800040101010101" pitchFamily="2" charset="-122"/>
                            <a:ea typeface="STXinwei" panose="02010800040101010101" pitchFamily="2" charset="-122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P</a:t>
                          </a:r>
                          <a:r>
                            <a:rPr lang="zh-CN" alt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 </a:t>
                          </a:r>
                          <a:r>
                            <a:rPr lang="ja-JP" altLang="en-US" sz="280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值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92625589"/>
                      </a:ext>
                    </a:extLst>
                  </a:tr>
                  <a:tr h="583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Han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1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0.3</a:t>
                          </a:r>
                          <a:r>
                            <a:rPr lang="en-US" altLang="zh-Han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1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0.5785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80175797"/>
                      </a:ext>
                    </a:extLst>
                  </a:tr>
                  <a:tr h="583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6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3.8</a:t>
                          </a:r>
                          <a:r>
                            <a:rPr lang="en-US" altLang="zh-Han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7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0.6943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79780194"/>
                      </a:ext>
                    </a:extLst>
                  </a:tr>
                  <a:tr h="583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12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8.77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0.7223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6546123"/>
                      </a:ext>
                    </a:extLst>
                  </a:tr>
                  <a:tr h="583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Hans" alt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结果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zh-Hans" alt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无</a:t>
                          </a:r>
                          <a:r>
                            <a:rPr lang="en-US" altLang="zh-Han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ARCH</a:t>
                          </a:r>
                          <a:r>
                            <a:rPr lang="zh-Hans" alt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效应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4898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3">
                <a:extLst>
                  <a:ext uri="{FF2B5EF4-FFF2-40B4-BE49-F238E27FC236}">
                    <a16:creationId xmlns:a16="http://schemas.microsoft.com/office/drawing/2014/main" id="{D6AABCB8-23BD-5643-A6CE-B2AA3360F6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2424420"/>
                  </p:ext>
                </p:extLst>
              </p:nvPr>
            </p:nvGraphicFramePr>
            <p:xfrm>
              <a:off x="934509" y="1748560"/>
              <a:ext cx="10195454" cy="429078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10861">
                      <a:extLst>
                        <a:ext uri="{9D8B030D-6E8A-4147-A177-3AD203B41FA5}">
                          <a16:colId xmlns:a16="http://schemas.microsoft.com/office/drawing/2014/main" val="176932839"/>
                        </a:ext>
                      </a:extLst>
                    </a:gridCol>
                    <a:gridCol w="2979029">
                      <a:extLst>
                        <a:ext uri="{9D8B030D-6E8A-4147-A177-3AD203B41FA5}">
                          <a16:colId xmlns:a16="http://schemas.microsoft.com/office/drawing/2014/main" val="1837155298"/>
                        </a:ext>
                      </a:extLst>
                    </a:gridCol>
                    <a:gridCol w="4305564">
                      <a:extLst>
                        <a:ext uri="{9D8B030D-6E8A-4147-A177-3AD203B41FA5}">
                          <a16:colId xmlns:a16="http://schemas.microsoft.com/office/drawing/2014/main" val="955232360"/>
                        </a:ext>
                      </a:extLst>
                    </a:gridCol>
                  </a:tblGrid>
                  <a:tr h="1338724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360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延迟</a:t>
                          </a:r>
                          <a:endParaRPr lang="en-US" altLang="ja-JP" sz="36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  <a:p>
                          <a:pPr algn="ctr"/>
                          <a:r>
                            <a:rPr lang="ja-JP" altLang="en-US" sz="360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阶数</a:t>
                          </a:r>
                          <a:endParaRPr lang="en-US" sz="36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360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拟合残差</a:t>
                          </a:r>
                          <a:r>
                            <a:rPr lang="zh-Hans" altLang="en-US" sz="36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平方项</a:t>
                          </a:r>
                          <a:r>
                            <a:rPr lang="ja-JP" altLang="en-US" sz="360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白噪声检验</a:t>
                          </a:r>
                          <a:endParaRPr lang="en-US" sz="36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67571213"/>
                      </a:ext>
                    </a:extLst>
                  </a:tr>
                  <a:tr h="617873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8718" t="-218367" r="-145726" b="-3979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P</a:t>
                          </a:r>
                          <a:r>
                            <a:rPr lang="zh-CN" alt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 </a:t>
                          </a:r>
                          <a:r>
                            <a:rPr lang="ja-JP" altLang="en-US" sz="280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值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92625589"/>
                      </a:ext>
                    </a:extLst>
                  </a:tr>
                  <a:tr h="583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Han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1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0.3</a:t>
                          </a:r>
                          <a:r>
                            <a:rPr lang="en-US" altLang="zh-Han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1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0.5785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80175797"/>
                      </a:ext>
                    </a:extLst>
                  </a:tr>
                  <a:tr h="583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6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3.8</a:t>
                          </a:r>
                          <a:r>
                            <a:rPr lang="en-US" altLang="zh-Han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7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0.6943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79780194"/>
                      </a:ext>
                    </a:extLst>
                  </a:tr>
                  <a:tr h="583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12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8.77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0.7223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6546123"/>
                      </a:ext>
                    </a:extLst>
                  </a:tr>
                  <a:tr h="583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Hans" alt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结果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zh-Hans" alt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无</a:t>
                          </a:r>
                          <a:r>
                            <a:rPr lang="en-US" altLang="zh-Han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ARCH</a:t>
                          </a:r>
                          <a:r>
                            <a:rPr lang="zh-Hans" alt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效应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48987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D4501DC-A69D-964D-B038-19628CBF4245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600" smtClean="0"/>
              <a:pPr/>
              <a:t>31</a:t>
            </a:fld>
            <a:r>
              <a:rPr lang="en-US" altLang="zh-Hans" sz="1600" dirty="0"/>
              <a:t>/100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129107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4CAAF6-0872-714B-9F6E-47DA2DCCB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1100667"/>
            <a:ext cx="8596668" cy="1826581"/>
          </a:xfrm>
        </p:spPr>
        <p:txBody>
          <a:bodyPr/>
          <a:lstStyle/>
          <a:p>
            <a:r>
              <a:rPr kumimoji="1" lang="zh-Hans" altLang="en-US" dirty="0">
                <a:latin typeface="+mn-ea"/>
                <a:ea typeface="+mn-ea"/>
              </a:rPr>
              <a:t>哈尔滨市降雨量</a:t>
            </a:r>
            <a:endParaRPr kumimoji="1" lang="zh-CN" altLang="en-US" dirty="0">
              <a:latin typeface="+mn-ea"/>
              <a:ea typeface="+mn-ea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D40945-16E3-6D4B-B5B9-5B39F10CE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3167278"/>
            <a:ext cx="8596668" cy="860400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Hans" sz="2800" dirty="0">
                <a:solidFill>
                  <a:schemeClr val="tx1"/>
                </a:solidFill>
              </a:rPr>
              <a:t>——</a:t>
            </a:r>
            <a:r>
              <a:rPr kumimoji="1" lang="zh-Hans" altLang="en-US" sz="2800" dirty="0">
                <a:solidFill>
                  <a:schemeClr val="tx1"/>
                </a:solidFill>
              </a:rPr>
              <a:t>张雪茜</a:t>
            </a:r>
            <a:endParaRPr kumimoji="1"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05F91C6-0B7C-6F4D-9A1D-4F47783B9CF2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32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973004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3E219D-48ED-094B-9535-D52B1A400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871537"/>
            <a:ext cx="10800000" cy="540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9964B8D-7E36-2147-8C76-9ED3E1C3EFA1}"/>
              </a:ext>
            </a:extLst>
          </p:cNvPr>
          <p:cNvSpPr/>
          <p:nvPr/>
        </p:nvSpPr>
        <p:spPr>
          <a:xfrm>
            <a:off x="771500" y="548371"/>
            <a:ext cx="13322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ct val="0"/>
              </a:spcBef>
            </a:pPr>
            <a:r>
              <a:rPr lang="en-US" altLang="zh-CN" sz="3600" dirty="0" err="1">
                <a:solidFill>
                  <a:schemeClr val="accent1"/>
                </a:solidFill>
                <a:latin typeface="Times" pitchFamily="2" charset="0"/>
                <a:ea typeface="+mj-ea"/>
                <a:cs typeface="+mj-cs"/>
              </a:rPr>
              <a:t>Tsplot</a:t>
            </a:r>
            <a:endParaRPr lang="en-US" sz="3600" dirty="0">
              <a:solidFill>
                <a:schemeClr val="accent1"/>
              </a:solidFill>
              <a:latin typeface="Times" pitchFamily="2" charset="0"/>
              <a:ea typeface="+mj-ea"/>
              <a:cs typeface="+mj-cs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BF3FEE8-B3BE-1243-9902-85ACA73E7A6C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33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756666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EC3EB-EC2E-4E47-B0D6-3CD8737BDD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924" y="114301"/>
            <a:ext cx="2566286" cy="989076"/>
          </a:xfrm>
        </p:spPr>
        <p:txBody>
          <a:bodyPr/>
          <a:lstStyle/>
          <a:p>
            <a:r>
              <a:rPr lang="en-US" altLang="zh-CN" sz="3600" dirty="0">
                <a:latin typeface="Times" pitchFamily="2" charset="0"/>
              </a:rPr>
              <a:t>Decompose</a:t>
            </a:r>
            <a:endParaRPr lang="en-US" sz="3600" dirty="0">
              <a:latin typeface="Times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A8133F-E1EE-B44D-B59A-769DB6E3F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07" y="1458000"/>
            <a:ext cx="10800000" cy="5400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2E72F79-D109-9F45-9DD5-12DD166F8DA4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34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011738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98EA4-2979-774A-8513-77FD0AC0E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" pitchFamily="2" charset="0"/>
              </a:rPr>
              <a:t>Without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seasonal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A19EC1-2A2C-C446-8CD1-657821A3F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8" y="1427168"/>
            <a:ext cx="10800000" cy="5400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1DFE618-ED42-184B-B7AB-EA6D1BDA5D5F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35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92354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BA460-1445-E545-B7F7-162D084B9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Holt-Winters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C88679-34EE-154F-BE11-013955307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100137"/>
            <a:ext cx="10800000" cy="5400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C4F03F3-3D95-444E-B739-D2FC60559FBD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36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181007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40316-459F-1F44-A12C-E8EC69AAD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" pitchFamily="2" charset="0"/>
              </a:rPr>
              <a:t>Holt-Winters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forecast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6ACF3E-CD40-CC4C-A4BC-386A8B8A6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27169"/>
            <a:ext cx="10800000" cy="5400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7047C34-F8B0-4E44-AF0B-98291D119DC3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37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909983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>
            <a:extLst>
              <a:ext uri="{FF2B5EF4-FFF2-40B4-BE49-F238E27FC236}">
                <a16:creationId xmlns:a16="http://schemas.microsoft.com/office/drawing/2014/main" id="{342123B1-6ED6-AB44-9AFC-BAB5FA600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" pitchFamily="2" charset="0"/>
              </a:rPr>
              <a:t>12</a:t>
            </a:r>
            <a:r>
              <a:rPr lang="en-US" altLang="zh-CN" baseline="30000" dirty="0">
                <a:latin typeface="Times" pitchFamily="2" charset="0"/>
              </a:rPr>
              <a:t>th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diff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 err="1">
                <a:latin typeface="Times" pitchFamily="2" charset="0"/>
              </a:rPr>
              <a:t>tsplot</a:t>
            </a:r>
            <a:r>
              <a:rPr lang="zh-CN" altLang="en-US" dirty="0">
                <a:latin typeface="Times" pitchFamily="2" charset="0"/>
              </a:rPr>
              <a:t> 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7145C2-8595-234D-AD48-07943EC3E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1500191"/>
            <a:ext cx="10800000" cy="5400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65C0459-13BE-7149-B5E3-BF7FAE96CBA0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38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801920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EF5D6-576A-1A4E-B616-565127391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" pitchFamily="2" charset="0"/>
              </a:rPr>
              <a:t>AR(2,12)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06AB26-C2CC-DC4A-AA42-A9459145C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143000"/>
            <a:ext cx="10800000" cy="5400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2C997D3-D41A-6844-B3C5-3CB9F60B9730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39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12144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4000">
              <a:schemeClr val="accent1">
                <a:lumMod val="60000"/>
                <a:lumOff val="4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1E7D5E-3443-8648-8B43-276843E0B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BF9A27E-FC5C-7844-91B3-BD379782B3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3548" y="0"/>
            <a:ext cx="8351999" cy="6840000"/>
          </a:xfrm>
        </p:spPr>
      </p:pic>
      <p:sp>
        <p:nvSpPr>
          <p:cNvPr id="8" name="幻灯片编号占位符 7">
            <a:extLst>
              <a:ext uri="{FF2B5EF4-FFF2-40B4-BE49-F238E27FC236}">
                <a16:creationId xmlns:a16="http://schemas.microsoft.com/office/drawing/2014/main" id="{ED92E50C-6370-714D-83EA-5D5D8624A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800" smtClean="0"/>
              <a:pPr/>
              <a:t>4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273215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8E944-99A4-C340-9A01-8CF1D3B41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" pitchFamily="2" charset="0"/>
              </a:rPr>
              <a:t>MA(2,12)</a:t>
            </a:r>
            <a:endParaRPr lang="en-US" dirty="0">
              <a:latin typeface="Times" pitchFamily="2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D5E7CB8-4B14-5541-A598-CE9E0CD0AD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866493"/>
              </p:ext>
            </p:extLst>
          </p:nvPr>
        </p:nvGraphicFramePr>
        <p:xfrm>
          <a:off x="1917700" y="1534054"/>
          <a:ext cx="8128000" cy="4468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808792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465537646"/>
                    </a:ext>
                  </a:extLst>
                </a:gridCol>
              </a:tblGrid>
              <a:tr h="63809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</a:t>
                      </a:r>
                      <a:r>
                        <a:rPr lang="en-US" altLang="zh-Hans" sz="3600" dirty="0"/>
                        <a:t>AIC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3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阶数</a:t>
                      </a:r>
                      <a:endParaRPr lang="en-US" sz="3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3917194"/>
                  </a:ext>
                </a:extLst>
              </a:tr>
              <a:tr h="6380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2290.641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0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9797130"/>
                  </a:ext>
                </a:extLst>
              </a:tr>
              <a:tr h="6380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2290.715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1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5018647"/>
                  </a:ext>
                </a:extLst>
              </a:tr>
              <a:tr h="6380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rgbClr val="FF0000"/>
                          </a:solidFill>
                        </a:rPr>
                        <a:t>2287.222</a:t>
                      </a:r>
                      <a:endParaRPr 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2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7756816"/>
                  </a:ext>
                </a:extLst>
              </a:tr>
              <a:tr h="6380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2289.076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3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0351549"/>
                  </a:ext>
                </a:extLst>
              </a:tr>
              <a:tr h="6380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2291.073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4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6681555"/>
                  </a:ext>
                </a:extLst>
              </a:tr>
              <a:tr h="6380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2295.026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5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7386170"/>
                  </a:ext>
                </a:extLst>
              </a:tr>
            </a:tbl>
          </a:graphicData>
        </a:graphic>
      </p:graphicFrame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0B32DAC-F414-3D4A-B3D4-8FB3FE6A5426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40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050305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B3053-E062-E843-BB0D-3CB7BD977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" pitchFamily="2" charset="0"/>
              </a:rPr>
              <a:t>ARMA(</a:t>
            </a:r>
            <a:r>
              <a:rPr lang="en-US" altLang="zh-Hans" dirty="0">
                <a:latin typeface="Times" pitchFamily="2" charset="0"/>
              </a:rPr>
              <a:t>(</a:t>
            </a:r>
            <a:r>
              <a:rPr lang="en-US" altLang="zh-CN" dirty="0">
                <a:latin typeface="Times" pitchFamily="2" charset="0"/>
              </a:rPr>
              <a:t>5,12</a:t>
            </a:r>
            <a:r>
              <a:rPr lang="en-US" altLang="zh-Hans" dirty="0">
                <a:latin typeface="Times" pitchFamily="2" charset="0"/>
              </a:rPr>
              <a:t>)</a:t>
            </a:r>
            <a:r>
              <a:rPr lang="en-US" altLang="zh-CN" dirty="0">
                <a:latin typeface="Times" pitchFamily="2" charset="0"/>
              </a:rPr>
              <a:t>,</a:t>
            </a:r>
            <a:r>
              <a:rPr lang="en-US" altLang="zh-Hans" dirty="0">
                <a:latin typeface="Times" pitchFamily="2" charset="0"/>
              </a:rPr>
              <a:t>(</a:t>
            </a:r>
            <a:r>
              <a:rPr lang="en-US" altLang="zh-CN" dirty="0">
                <a:latin typeface="Times" pitchFamily="2" charset="0"/>
              </a:rPr>
              <a:t>3</a:t>
            </a:r>
            <a:r>
              <a:rPr lang="en-US" altLang="zh-Hans" dirty="0">
                <a:latin typeface="Times" pitchFamily="2" charset="0"/>
              </a:rPr>
              <a:t>,12)</a:t>
            </a:r>
            <a:r>
              <a:rPr lang="en-US" altLang="zh-CN" dirty="0">
                <a:latin typeface="Times" pitchFamily="2" charset="0"/>
              </a:rPr>
              <a:t>)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1B8AB7-20E9-5045-884C-A4C2D8C97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1427167"/>
            <a:ext cx="10800000" cy="5400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7CBF501-5C24-534E-91CC-EB2DBB62EFAB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41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182593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586CA-C366-3547-855B-97FB1171D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STXinwei" panose="02010800040101010101" pitchFamily="2" charset="-122"/>
                <a:ea typeface="STXinwei" panose="02010800040101010101" pitchFamily="2" charset="-122"/>
              </a:rPr>
              <a:t>简单季节模型残差检验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7D466AD-56AA-C043-B09C-EFFAD974CCB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46874137"/>
                  </p:ext>
                </p:extLst>
              </p:nvPr>
            </p:nvGraphicFramePr>
            <p:xfrm>
              <a:off x="574464" y="1585840"/>
              <a:ext cx="11072706" cy="42129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8524">
                      <a:extLst>
                        <a:ext uri="{9D8B030D-6E8A-4147-A177-3AD203B41FA5}">
                          <a16:colId xmlns:a16="http://schemas.microsoft.com/office/drawing/2014/main" val="176932839"/>
                        </a:ext>
                      </a:extLst>
                    </a:gridCol>
                    <a:gridCol w="1498524">
                      <a:extLst>
                        <a:ext uri="{9D8B030D-6E8A-4147-A177-3AD203B41FA5}">
                          <a16:colId xmlns:a16="http://schemas.microsoft.com/office/drawing/2014/main" val="1837155298"/>
                        </a:ext>
                      </a:extLst>
                    </a:gridCol>
                    <a:gridCol w="1498524">
                      <a:extLst>
                        <a:ext uri="{9D8B030D-6E8A-4147-A177-3AD203B41FA5}">
                          <a16:colId xmlns:a16="http://schemas.microsoft.com/office/drawing/2014/main" val="955232360"/>
                        </a:ext>
                      </a:extLst>
                    </a:gridCol>
                    <a:gridCol w="1498524">
                      <a:extLst>
                        <a:ext uri="{9D8B030D-6E8A-4147-A177-3AD203B41FA5}">
                          <a16:colId xmlns:a16="http://schemas.microsoft.com/office/drawing/2014/main" val="977683084"/>
                        </a:ext>
                      </a:extLst>
                    </a:gridCol>
                    <a:gridCol w="1498524">
                      <a:extLst>
                        <a:ext uri="{9D8B030D-6E8A-4147-A177-3AD203B41FA5}">
                          <a16:colId xmlns:a16="http://schemas.microsoft.com/office/drawing/2014/main" val="2748854388"/>
                        </a:ext>
                      </a:extLst>
                    </a:gridCol>
                    <a:gridCol w="1498524">
                      <a:extLst>
                        <a:ext uri="{9D8B030D-6E8A-4147-A177-3AD203B41FA5}">
                          <a16:colId xmlns:a16="http://schemas.microsoft.com/office/drawing/2014/main" val="292553791"/>
                        </a:ext>
                      </a:extLst>
                    </a:gridCol>
                    <a:gridCol w="2081562">
                      <a:extLst>
                        <a:ext uri="{9D8B030D-6E8A-4147-A177-3AD203B41FA5}">
                          <a16:colId xmlns:a16="http://schemas.microsoft.com/office/drawing/2014/main" val="641645326"/>
                        </a:ext>
                      </a:extLst>
                    </a:gridCol>
                  </a:tblGrid>
                  <a:tr h="658930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360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延迟</a:t>
                          </a:r>
                          <a:endParaRPr lang="en-US" altLang="ja-JP" sz="36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  <a:p>
                          <a:pPr algn="ctr"/>
                          <a:r>
                            <a:rPr lang="ja-JP" altLang="en-US" sz="360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阶数</a:t>
                          </a:r>
                          <a:endParaRPr lang="en-US" sz="36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 gridSpan="6"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360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拟合残差白噪声检验</a:t>
                          </a:r>
                          <a:endParaRPr lang="en-US" sz="36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67571213"/>
                      </a:ext>
                    </a:extLst>
                  </a:tr>
                  <a:tr h="65893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AR(2,12)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MA(2,12)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ARMA((5,12</a:t>
                          </a:r>
                          <a:r>
                            <a:rPr lang="en-US" altLang="zh-Han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)</a:t>
                          </a:r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,</a:t>
                          </a:r>
                          <a:r>
                            <a:rPr lang="en-US" altLang="zh-Han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(</a:t>
                          </a:r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3</a:t>
                          </a:r>
                          <a:r>
                            <a:rPr lang="en-US" altLang="zh-Han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,12</a:t>
                          </a:r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))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3263709"/>
                      </a:ext>
                    </a:extLst>
                  </a:tr>
                  <a:tr h="918314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800" i="1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𝜒</m:t>
                                  </m:r>
                                </m:e>
                                <m:sup>
                                  <m:r>
                                    <a:rPr lang="en-US" altLang="zh-CN" sz="2800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zh-Hans" altLang="en-US" sz="2800" kern="1200" dirty="0">
                              <a:solidFill>
                                <a:schemeClr val="dk1"/>
                              </a:solidFill>
                              <a:latin typeface="STXinwei" panose="02010800040101010101" pitchFamily="2" charset="-122"/>
                              <a:ea typeface="STXinwei" panose="02010800040101010101" pitchFamily="2" charset="-122"/>
                              <a:cs typeface="+mn-cs"/>
                            </a:rPr>
                            <a:t>值</a:t>
                          </a:r>
                          <a:endParaRPr lang="en-US" sz="2800" kern="1200" dirty="0">
                            <a:solidFill>
                              <a:schemeClr val="dk1"/>
                            </a:solidFill>
                            <a:latin typeface="STXinwei" panose="02010800040101010101" pitchFamily="2" charset="-122"/>
                            <a:ea typeface="STXinwei" panose="02010800040101010101" pitchFamily="2" charset="-122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P</a:t>
                          </a:r>
                          <a:r>
                            <a:rPr lang="zh-CN" alt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 </a:t>
                          </a:r>
                          <a:r>
                            <a:rPr lang="ja-JP" altLang="en-US" sz="280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值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800" i="1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𝜒</m:t>
                                  </m:r>
                                </m:e>
                                <m:sup>
                                  <m:r>
                                    <a:rPr lang="en-US" altLang="zh-CN" sz="2800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zh-Hans" altLang="en-US" sz="2800" kern="1200" dirty="0">
                              <a:solidFill>
                                <a:schemeClr val="dk1"/>
                              </a:solidFill>
                              <a:latin typeface="STXinwei" panose="02010800040101010101" pitchFamily="2" charset="-122"/>
                              <a:ea typeface="STXinwei" panose="02010800040101010101" pitchFamily="2" charset="-122"/>
                              <a:cs typeface="+mn-cs"/>
                            </a:rPr>
                            <a:t>值</a:t>
                          </a:r>
                          <a:endParaRPr lang="en-US" sz="2800" kern="1200" dirty="0">
                            <a:solidFill>
                              <a:schemeClr val="dk1"/>
                            </a:solidFill>
                            <a:latin typeface="STXinwei" panose="02010800040101010101" pitchFamily="2" charset="-122"/>
                            <a:ea typeface="STXinwei" panose="02010800040101010101" pitchFamily="2" charset="-122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P</a:t>
                          </a:r>
                          <a:r>
                            <a:rPr lang="zh-CN" alt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 </a:t>
                          </a:r>
                          <a:r>
                            <a:rPr lang="ja-JP" altLang="en-US" sz="280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值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800" i="1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𝜒</m:t>
                                  </m:r>
                                </m:e>
                                <m:sup>
                                  <m:r>
                                    <a:rPr lang="en-US" altLang="zh-CN" sz="2800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zh-Hans" altLang="en-US" sz="2800" kern="1200" dirty="0">
                              <a:solidFill>
                                <a:schemeClr val="dk1"/>
                              </a:solidFill>
                              <a:latin typeface="STXinwei" panose="02010800040101010101" pitchFamily="2" charset="-122"/>
                              <a:ea typeface="STXinwei" panose="02010800040101010101" pitchFamily="2" charset="-122"/>
                              <a:cs typeface="+mn-cs"/>
                            </a:rPr>
                            <a:t>值</a:t>
                          </a:r>
                          <a:endParaRPr lang="en-US" sz="2800" kern="1200" dirty="0">
                            <a:solidFill>
                              <a:schemeClr val="dk1"/>
                            </a:solidFill>
                            <a:latin typeface="STXinwei" panose="02010800040101010101" pitchFamily="2" charset="-122"/>
                            <a:ea typeface="STXinwei" panose="02010800040101010101" pitchFamily="2" charset="-122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Han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P</a:t>
                          </a:r>
                          <a:r>
                            <a:rPr lang="zh-CN" alt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 </a:t>
                          </a:r>
                          <a:r>
                            <a:rPr lang="ja-JP" altLang="en-US" sz="280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值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92625589"/>
                      </a:ext>
                    </a:extLst>
                  </a:tr>
                  <a:tr h="6589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6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0.77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0.9928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0.19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0.9999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1.15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0.9793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79780194"/>
                      </a:ext>
                    </a:extLst>
                  </a:tr>
                  <a:tr h="6589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12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27.3</a:t>
                          </a:r>
                          <a:r>
                            <a:rPr lang="en-US" altLang="zh-Han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0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0.007</a:t>
                          </a:r>
                          <a:r>
                            <a:rPr lang="en-US" altLang="zh-Han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0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26.66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0.0087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22.22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0.0351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6546123"/>
                      </a:ext>
                    </a:extLst>
                  </a:tr>
                  <a:tr h="6589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280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结果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 gridSpan="6">
                      <a:txBody>
                        <a:bodyPr/>
                        <a:lstStyle/>
                        <a:p>
                          <a:pPr marL="0" algn="ctr" defTabSz="457200" rtl="0" eaLnBrk="1" latinLnBrk="0" hangingPunct="1"/>
                          <a:r>
                            <a:rPr lang="ja-JP" altLang="en-US" sz="2800" kern="1200">
                              <a:solidFill>
                                <a:schemeClr val="dk1"/>
                              </a:solidFill>
                              <a:latin typeface="STXinwei" panose="02010800040101010101" pitchFamily="2" charset="-122"/>
                              <a:ea typeface="STXinwei" panose="02010800040101010101" pitchFamily="2" charset="-122"/>
                              <a:cs typeface="+mn-cs"/>
                            </a:rPr>
                            <a:t>拟合模型均不显著</a:t>
                          </a:r>
                          <a:endParaRPr lang="en-US" sz="2800" kern="1200" dirty="0">
                            <a:solidFill>
                              <a:schemeClr val="dk1"/>
                            </a:solidFill>
                            <a:latin typeface="STXinwei" panose="02010800040101010101" pitchFamily="2" charset="-122"/>
                            <a:ea typeface="STXinwei" panose="02010800040101010101" pitchFamily="2" charset="-122"/>
                            <a:cs typeface="+mn-cs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14370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7D466AD-56AA-C043-B09C-EFFAD974CCB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46874137"/>
                  </p:ext>
                </p:extLst>
              </p:nvPr>
            </p:nvGraphicFramePr>
            <p:xfrm>
              <a:off x="574464" y="1585840"/>
              <a:ext cx="11072706" cy="42129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8524">
                      <a:extLst>
                        <a:ext uri="{9D8B030D-6E8A-4147-A177-3AD203B41FA5}">
                          <a16:colId xmlns:a16="http://schemas.microsoft.com/office/drawing/2014/main" val="176932839"/>
                        </a:ext>
                      </a:extLst>
                    </a:gridCol>
                    <a:gridCol w="1498524">
                      <a:extLst>
                        <a:ext uri="{9D8B030D-6E8A-4147-A177-3AD203B41FA5}">
                          <a16:colId xmlns:a16="http://schemas.microsoft.com/office/drawing/2014/main" val="1837155298"/>
                        </a:ext>
                      </a:extLst>
                    </a:gridCol>
                    <a:gridCol w="1498524">
                      <a:extLst>
                        <a:ext uri="{9D8B030D-6E8A-4147-A177-3AD203B41FA5}">
                          <a16:colId xmlns:a16="http://schemas.microsoft.com/office/drawing/2014/main" val="955232360"/>
                        </a:ext>
                      </a:extLst>
                    </a:gridCol>
                    <a:gridCol w="1498524">
                      <a:extLst>
                        <a:ext uri="{9D8B030D-6E8A-4147-A177-3AD203B41FA5}">
                          <a16:colId xmlns:a16="http://schemas.microsoft.com/office/drawing/2014/main" val="977683084"/>
                        </a:ext>
                      </a:extLst>
                    </a:gridCol>
                    <a:gridCol w="1498524">
                      <a:extLst>
                        <a:ext uri="{9D8B030D-6E8A-4147-A177-3AD203B41FA5}">
                          <a16:colId xmlns:a16="http://schemas.microsoft.com/office/drawing/2014/main" val="2748854388"/>
                        </a:ext>
                      </a:extLst>
                    </a:gridCol>
                    <a:gridCol w="1498524">
                      <a:extLst>
                        <a:ext uri="{9D8B030D-6E8A-4147-A177-3AD203B41FA5}">
                          <a16:colId xmlns:a16="http://schemas.microsoft.com/office/drawing/2014/main" val="292553791"/>
                        </a:ext>
                      </a:extLst>
                    </a:gridCol>
                    <a:gridCol w="2081562">
                      <a:extLst>
                        <a:ext uri="{9D8B030D-6E8A-4147-A177-3AD203B41FA5}">
                          <a16:colId xmlns:a16="http://schemas.microsoft.com/office/drawing/2014/main" val="641645326"/>
                        </a:ext>
                      </a:extLst>
                    </a:gridCol>
                  </a:tblGrid>
                  <a:tr h="658930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360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延迟</a:t>
                          </a:r>
                          <a:endParaRPr lang="en-US" altLang="ja-JP" sz="36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  <a:p>
                          <a:pPr algn="ctr"/>
                          <a:r>
                            <a:rPr lang="ja-JP" altLang="en-US" sz="360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阶数</a:t>
                          </a:r>
                          <a:endParaRPr lang="en-US" sz="36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 gridSpan="6"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360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拟合残差白噪声检验</a:t>
                          </a:r>
                          <a:endParaRPr lang="en-US" sz="36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67571213"/>
                      </a:ext>
                    </a:extLst>
                  </a:tr>
                  <a:tr h="65893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AR(2,12)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MA(2,12)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ARMA((5,12</a:t>
                          </a:r>
                          <a:r>
                            <a:rPr lang="en-US" altLang="zh-Han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)</a:t>
                          </a:r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,</a:t>
                          </a:r>
                          <a:r>
                            <a:rPr lang="en-US" altLang="zh-Han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(</a:t>
                          </a:r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3</a:t>
                          </a:r>
                          <a:r>
                            <a:rPr lang="en-US" altLang="zh-Han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,12</a:t>
                          </a:r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))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3263709"/>
                      </a:ext>
                    </a:extLst>
                  </a:tr>
                  <a:tr h="918314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847" t="-150685" r="-540678" b="-2246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P</a:t>
                          </a:r>
                          <a:r>
                            <a:rPr lang="zh-CN" alt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 </a:t>
                          </a:r>
                          <a:r>
                            <a:rPr lang="ja-JP" altLang="en-US" sz="280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值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98319" t="-150685" r="-336975" b="-2246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P</a:t>
                          </a:r>
                          <a:r>
                            <a:rPr lang="zh-CN" alt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 </a:t>
                          </a:r>
                          <a:r>
                            <a:rPr lang="ja-JP" altLang="en-US" sz="280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值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1695" t="-150685" r="-139831" b="-2246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Han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P</a:t>
                          </a:r>
                          <a:r>
                            <a:rPr lang="zh-CN" alt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 </a:t>
                          </a:r>
                          <a:r>
                            <a:rPr lang="ja-JP" altLang="en-US" sz="280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值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92625589"/>
                      </a:ext>
                    </a:extLst>
                  </a:tr>
                  <a:tr h="6589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6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0.77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0.9928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0.19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0.9999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1.15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0.9793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79780194"/>
                      </a:ext>
                    </a:extLst>
                  </a:tr>
                  <a:tr h="6589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12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27.3</a:t>
                          </a:r>
                          <a:r>
                            <a:rPr lang="en-US" altLang="zh-Han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0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0.007</a:t>
                          </a:r>
                          <a:r>
                            <a:rPr lang="en-US" altLang="zh-Han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0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26.66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0.0087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22.22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0.0351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6546123"/>
                      </a:ext>
                    </a:extLst>
                  </a:tr>
                  <a:tr h="6589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280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结果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 gridSpan="6">
                      <a:txBody>
                        <a:bodyPr/>
                        <a:lstStyle/>
                        <a:p>
                          <a:pPr marL="0" algn="ctr" defTabSz="457200" rtl="0" eaLnBrk="1" latinLnBrk="0" hangingPunct="1"/>
                          <a:r>
                            <a:rPr lang="ja-JP" altLang="en-US" sz="2800" kern="1200">
                              <a:solidFill>
                                <a:schemeClr val="dk1"/>
                              </a:solidFill>
                              <a:latin typeface="STXinwei" panose="02010800040101010101" pitchFamily="2" charset="-122"/>
                              <a:ea typeface="STXinwei" panose="02010800040101010101" pitchFamily="2" charset="-122"/>
                              <a:cs typeface="+mn-cs"/>
                            </a:rPr>
                            <a:t>拟合模型均不显著</a:t>
                          </a:r>
                          <a:endParaRPr lang="en-US" sz="2800" kern="1200" dirty="0">
                            <a:solidFill>
                              <a:schemeClr val="dk1"/>
                            </a:solidFill>
                            <a:latin typeface="STXinwei" panose="02010800040101010101" pitchFamily="2" charset="-122"/>
                            <a:ea typeface="STXinwei" panose="02010800040101010101" pitchFamily="2" charset="-122"/>
                            <a:cs typeface="+mn-cs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14370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F08C455-646C-0744-AE60-0A8F2CA776AC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42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308754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4A133-DB76-3F4C-9B2B-18EEB4109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 err="1">
                <a:latin typeface="Times" pitchFamily="2" charset="0"/>
              </a:rPr>
              <a:t>a</a:t>
            </a:r>
            <a:r>
              <a:rPr lang="en-US" dirty="0" err="1">
                <a:latin typeface="Times" pitchFamily="2" charset="0"/>
              </a:rPr>
              <a:t>u</a:t>
            </a:r>
            <a:r>
              <a:rPr lang="en-US" altLang="zh-CN" dirty="0" err="1">
                <a:latin typeface="Times" pitchFamily="2" charset="0"/>
              </a:rPr>
              <a:t>toARIMA</a:t>
            </a:r>
            <a:r>
              <a:rPr lang="en-US" altLang="zh-CN" dirty="0">
                <a:latin typeface="Times" pitchFamily="2" charset="0"/>
              </a:rPr>
              <a:t>(0,0,0)(2,0,0)[12]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25DEB-04B8-5B46-9085-56F5E5602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27167"/>
            <a:ext cx="10800000" cy="5400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BF66BD0-2B11-B54F-900F-6476E15976B0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43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691574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12F13-FB0D-6645-931F-5B040BD4F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52425"/>
            <a:ext cx="8596668" cy="1320800"/>
          </a:xfrm>
        </p:spPr>
        <p:txBody>
          <a:bodyPr/>
          <a:lstStyle/>
          <a:p>
            <a:r>
              <a:rPr lang="en-US" altLang="zh-CN" dirty="0"/>
              <a:t>Gaussian</a:t>
            </a:r>
            <a:endParaRPr 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0C7B360-8DAF-A345-9672-6E02F79251C8}"/>
              </a:ext>
            </a:extLst>
          </p:cNvPr>
          <p:cNvGrpSpPr/>
          <p:nvPr/>
        </p:nvGrpSpPr>
        <p:grpSpPr>
          <a:xfrm>
            <a:off x="4491402" y="396348"/>
            <a:ext cx="6840000" cy="6461652"/>
            <a:chOff x="2434002" y="687387"/>
            <a:chExt cx="6840000" cy="646165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E486CB7-40B7-EC4B-8BEA-1CD531C24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34002" y="687387"/>
              <a:ext cx="6839999" cy="3420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0FC0A80-A1B1-3949-96DA-B65D455D1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4003" y="3729039"/>
              <a:ext cx="6839999" cy="3420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AC21CF51-C93E-FF49-8CC3-A1E53BFE5D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0968014"/>
                  </p:ext>
                </p:extLst>
              </p:nvPr>
            </p:nvGraphicFramePr>
            <p:xfrm>
              <a:off x="448798" y="3058457"/>
              <a:ext cx="3411705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45977">
                      <a:extLst>
                        <a:ext uri="{9D8B030D-6E8A-4147-A177-3AD203B41FA5}">
                          <a16:colId xmlns:a16="http://schemas.microsoft.com/office/drawing/2014/main" val="1132025690"/>
                        </a:ext>
                      </a:extLst>
                    </a:gridCol>
                    <a:gridCol w="704335">
                      <a:extLst>
                        <a:ext uri="{9D8B030D-6E8A-4147-A177-3AD203B41FA5}">
                          <a16:colId xmlns:a16="http://schemas.microsoft.com/office/drawing/2014/main" val="1729187942"/>
                        </a:ext>
                      </a:extLst>
                    </a:gridCol>
                    <a:gridCol w="1761393">
                      <a:extLst>
                        <a:ext uri="{9D8B030D-6E8A-4147-A177-3AD203B41FA5}">
                          <a16:colId xmlns:a16="http://schemas.microsoft.com/office/drawing/2014/main" val="3994061177"/>
                        </a:ext>
                      </a:extLst>
                    </a:gridCol>
                  </a:tblGrid>
                  <a:tr h="370840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/>
                            <a:t>J</a:t>
                          </a:r>
                          <a:r>
                            <a:rPr lang="en-US" altLang="zh-Hans" dirty="0" err="1"/>
                            <a:t>arque</a:t>
                          </a:r>
                          <a:r>
                            <a:rPr lang="zh-Hans" altLang="en-US" dirty="0"/>
                            <a:t> </a:t>
                          </a:r>
                          <a:r>
                            <a:rPr lang="en-US" altLang="zh-Hans" dirty="0" err="1"/>
                            <a:t>Bera</a:t>
                          </a:r>
                          <a:r>
                            <a:rPr lang="zh-Hans" altLang="en-US" dirty="0"/>
                            <a:t> </a:t>
                          </a:r>
                          <a:r>
                            <a:rPr lang="en-US" altLang="zh-Hans" dirty="0"/>
                            <a:t>Test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27262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  <m:sup>
                                    <m:r>
                                      <a:rPr lang="en-US" altLang="zh-Han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/>
                            <a:t>d</a:t>
                          </a:r>
                          <a:r>
                            <a:rPr lang="en-US" altLang="zh-Hans" dirty="0" err="1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r>
                            <a:rPr lang="en-US" altLang="zh-Hans" dirty="0"/>
                            <a:t>-value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48590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r>
                            <a:rPr lang="en-US" altLang="zh-Hans" dirty="0"/>
                            <a:t>63.56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&lt; 2.2e-16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385486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AC21CF51-C93E-FF49-8CC3-A1E53BFE5D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0968014"/>
                  </p:ext>
                </p:extLst>
              </p:nvPr>
            </p:nvGraphicFramePr>
            <p:xfrm>
              <a:off x="448798" y="3058457"/>
              <a:ext cx="3411705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45977">
                      <a:extLst>
                        <a:ext uri="{9D8B030D-6E8A-4147-A177-3AD203B41FA5}">
                          <a16:colId xmlns:a16="http://schemas.microsoft.com/office/drawing/2014/main" val="1132025690"/>
                        </a:ext>
                      </a:extLst>
                    </a:gridCol>
                    <a:gridCol w="704335">
                      <a:extLst>
                        <a:ext uri="{9D8B030D-6E8A-4147-A177-3AD203B41FA5}">
                          <a16:colId xmlns:a16="http://schemas.microsoft.com/office/drawing/2014/main" val="1729187942"/>
                        </a:ext>
                      </a:extLst>
                    </a:gridCol>
                    <a:gridCol w="1761393">
                      <a:extLst>
                        <a:ext uri="{9D8B030D-6E8A-4147-A177-3AD203B41FA5}">
                          <a16:colId xmlns:a16="http://schemas.microsoft.com/office/drawing/2014/main" val="3994061177"/>
                        </a:ext>
                      </a:extLst>
                    </a:gridCol>
                  </a:tblGrid>
                  <a:tr h="370840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/>
                            <a:t>J</a:t>
                          </a:r>
                          <a:r>
                            <a:rPr lang="en-US" altLang="zh-Hans" dirty="0" err="1"/>
                            <a:t>arque</a:t>
                          </a:r>
                          <a:r>
                            <a:rPr lang="zh-Hans" altLang="en-US" dirty="0"/>
                            <a:t> </a:t>
                          </a:r>
                          <a:r>
                            <a:rPr lang="en-US" altLang="zh-Hans" dirty="0" err="1"/>
                            <a:t>Bera</a:t>
                          </a:r>
                          <a:r>
                            <a:rPr lang="zh-Hans" altLang="en-US" dirty="0"/>
                            <a:t> </a:t>
                          </a:r>
                          <a:r>
                            <a:rPr lang="en-US" altLang="zh-Hans" dirty="0"/>
                            <a:t>Test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27262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333" t="-106897" r="-261333" b="-1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/>
                            <a:t>d</a:t>
                          </a:r>
                          <a:r>
                            <a:rPr lang="en-US" altLang="zh-Hans" dirty="0" err="1"/>
                            <a:t>f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r>
                            <a:rPr lang="en-US" altLang="zh-Hans" dirty="0"/>
                            <a:t>-value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48590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r>
                            <a:rPr lang="en-US" altLang="zh-Hans" dirty="0"/>
                            <a:t>63.56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&lt; 2.2e-16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385486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C6AD633-1293-5846-889E-0EE96A5736B7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44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446578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742D0-9C2B-5141-BE37-42C4D5E9D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>
                <a:latin typeface="STXinwei" panose="02010800040101010101" pitchFamily="2" charset="-122"/>
                <a:ea typeface="STXinwei" panose="02010800040101010101" pitchFamily="2" charset="-122"/>
              </a:rPr>
              <a:t>复杂季节模型检验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7DA37F7-BD4F-5C42-B0E7-3E6427043FA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1721356"/>
                  </p:ext>
                </p:extLst>
              </p:nvPr>
            </p:nvGraphicFramePr>
            <p:xfrm>
              <a:off x="854514" y="2048408"/>
              <a:ext cx="10761222" cy="39952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93537">
                      <a:extLst>
                        <a:ext uri="{9D8B030D-6E8A-4147-A177-3AD203B41FA5}">
                          <a16:colId xmlns:a16="http://schemas.microsoft.com/office/drawing/2014/main" val="2036633934"/>
                        </a:ext>
                      </a:extLst>
                    </a:gridCol>
                    <a:gridCol w="1793537">
                      <a:extLst>
                        <a:ext uri="{9D8B030D-6E8A-4147-A177-3AD203B41FA5}">
                          <a16:colId xmlns:a16="http://schemas.microsoft.com/office/drawing/2014/main" val="44511165"/>
                        </a:ext>
                      </a:extLst>
                    </a:gridCol>
                    <a:gridCol w="1793537">
                      <a:extLst>
                        <a:ext uri="{9D8B030D-6E8A-4147-A177-3AD203B41FA5}">
                          <a16:colId xmlns:a16="http://schemas.microsoft.com/office/drawing/2014/main" val="2515152650"/>
                        </a:ext>
                      </a:extLst>
                    </a:gridCol>
                    <a:gridCol w="2023048">
                      <a:extLst>
                        <a:ext uri="{9D8B030D-6E8A-4147-A177-3AD203B41FA5}">
                          <a16:colId xmlns:a16="http://schemas.microsoft.com/office/drawing/2014/main" val="2668368843"/>
                        </a:ext>
                      </a:extLst>
                    </a:gridCol>
                    <a:gridCol w="1564026">
                      <a:extLst>
                        <a:ext uri="{9D8B030D-6E8A-4147-A177-3AD203B41FA5}">
                          <a16:colId xmlns:a16="http://schemas.microsoft.com/office/drawing/2014/main" val="828841751"/>
                        </a:ext>
                      </a:extLst>
                    </a:gridCol>
                    <a:gridCol w="1793537">
                      <a:extLst>
                        <a:ext uri="{9D8B030D-6E8A-4147-A177-3AD203B41FA5}">
                          <a16:colId xmlns:a16="http://schemas.microsoft.com/office/drawing/2014/main" val="3536021407"/>
                        </a:ext>
                      </a:extLst>
                    </a:gridCol>
                  </a:tblGrid>
                  <a:tr h="799042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280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残差白噪声检验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280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参数显著性检验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5402430"/>
                      </a:ext>
                    </a:extLst>
                  </a:tr>
                  <a:tr h="7990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280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延迟阶数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800" i="1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𝜒</m:t>
                                  </m:r>
                                </m:e>
                                <m:sup>
                                  <m:r>
                                    <a:rPr lang="en-US" altLang="zh-CN" sz="2800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zh-Hans" alt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值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   </a:t>
                          </a:r>
                          <a:r>
                            <a:rPr lang="en-US" altLang="ja-JP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P</a:t>
                          </a:r>
                          <a:r>
                            <a:rPr lang="zh-CN" alt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 </a:t>
                          </a:r>
                          <a:r>
                            <a:rPr lang="ja-JP" altLang="en-US" sz="280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值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280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待估参数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t</a:t>
                          </a:r>
                          <a:r>
                            <a:rPr lang="ja-JP" altLang="en-US" sz="280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统计量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p</a:t>
                          </a:r>
                          <a:r>
                            <a:rPr lang="zh-CN" alt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 </a:t>
                          </a:r>
                          <a:r>
                            <a:rPr lang="ja-JP" altLang="en-US" sz="280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值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32876475"/>
                      </a:ext>
                    </a:extLst>
                  </a:tr>
                  <a:tr h="7990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6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4.49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0.6109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(0.5247)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8.28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0.0143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26237718"/>
                      </a:ext>
                    </a:extLst>
                  </a:tr>
                  <a:tr h="7990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12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11.02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0.5274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(0.3011)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4.53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0.0454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46592480"/>
                      </a:ext>
                    </a:extLst>
                  </a:tr>
                  <a:tr h="7990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280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结果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280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模型显著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280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参数均显著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9163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7DA37F7-BD4F-5C42-B0E7-3E6427043FA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1721356"/>
                  </p:ext>
                </p:extLst>
              </p:nvPr>
            </p:nvGraphicFramePr>
            <p:xfrm>
              <a:off x="854514" y="2048408"/>
              <a:ext cx="10761222" cy="39952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93537">
                      <a:extLst>
                        <a:ext uri="{9D8B030D-6E8A-4147-A177-3AD203B41FA5}">
                          <a16:colId xmlns:a16="http://schemas.microsoft.com/office/drawing/2014/main" val="2036633934"/>
                        </a:ext>
                      </a:extLst>
                    </a:gridCol>
                    <a:gridCol w="1793537">
                      <a:extLst>
                        <a:ext uri="{9D8B030D-6E8A-4147-A177-3AD203B41FA5}">
                          <a16:colId xmlns:a16="http://schemas.microsoft.com/office/drawing/2014/main" val="44511165"/>
                        </a:ext>
                      </a:extLst>
                    </a:gridCol>
                    <a:gridCol w="1793537">
                      <a:extLst>
                        <a:ext uri="{9D8B030D-6E8A-4147-A177-3AD203B41FA5}">
                          <a16:colId xmlns:a16="http://schemas.microsoft.com/office/drawing/2014/main" val="2515152650"/>
                        </a:ext>
                      </a:extLst>
                    </a:gridCol>
                    <a:gridCol w="2023048">
                      <a:extLst>
                        <a:ext uri="{9D8B030D-6E8A-4147-A177-3AD203B41FA5}">
                          <a16:colId xmlns:a16="http://schemas.microsoft.com/office/drawing/2014/main" val="2668368843"/>
                        </a:ext>
                      </a:extLst>
                    </a:gridCol>
                    <a:gridCol w="1564026">
                      <a:extLst>
                        <a:ext uri="{9D8B030D-6E8A-4147-A177-3AD203B41FA5}">
                          <a16:colId xmlns:a16="http://schemas.microsoft.com/office/drawing/2014/main" val="828841751"/>
                        </a:ext>
                      </a:extLst>
                    </a:gridCol>
                    <a:gridCol w="1793537">
                      <a:extLst>
                        <a:ext uri="{9D8B030D-6E8A-4147-A177-3AD203B41FA5}">
                          <a16:colId xmlns:a16="http://schemas.microsoft.com/office/drawing/2014/main" val="3536021407"/>
                        </a:ext>
                      </a:extLst>
                    </a:gridCol>
                  </a:tblGrid>
                  <a:tr h="799042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280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残差白噪声检验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280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参数显著性检验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5402430"/>
                      </a:ext>
                    </a:extLst>
                  </a:tr>
                  <a:tr h="7990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280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延迟阶数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101587" r="-398592" b="-3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   </a:t>
                          </a:r>
                          <a:r>
                            <a:rPr lang="en-US" altLang="ja-JP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P</a:t>
                          </a:r>
                          <a:r>
                            <a:rPr lang="zh-CN" alt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 </a:t>
                          </a:r>
                          <a:r>
                            <a:rPr lang="ja-JP" altLang="en-US" sz="280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值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280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待估参数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t</a:t>
                          </a:r>
                          <a:r>
                            <a:rPr lang="ja-JP" altLang="en-US" sz="280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统计量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p</a:t>
                          </a:r>
                          <a:r>
                            <a:rPr lang="zh-CN" alt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 </a:t>
                          </a:r>
                          <a:r>
                            <a:rPr lang="ja-JP" altLang="en-US" sz="280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值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32876475"/>
                      </a:ext>
                    </a:extLst>
                  </a:tr>
                  <a:tr h="7990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6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4.49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0.6109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67296" t="-201587" r="-167296" b="-2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8.28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0.0143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26237718"/>
                      </a:ext>
                    </a:extLst>
                  </a:tr>
                  <a:tr h="7990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12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11.02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0.5274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67296" t="-301587" r="-167296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4.53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0.0454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46592480"/>
                      </a:ext>
                    </a:extLst>
                  </a:tr>
                  <a:tr h="7990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280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结果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280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模型显著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280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参数均显著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91632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020A05C-31E3-2E4C-B16A-C7C17D172691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45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991042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5F215-7AF1-FA49-83F1-3340F8F49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>
                <a:latin typeface="STXinwei" panose="02010800040101010101" pitchFamily="2" charset="-122"/>
                <a:ea typeface="STXinwei" panose="02010800040101010101" pitchFamily="2" charset="-122"/>
              </a:rPr>
              <a:t>复杂季节模型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aphicFrame>
        <p:nvGraphicFramePr>
          <p:cNvPr id="4" name="Object 6">
            <a:extLst>
              <a:ext uri="{FF2B5EF4-FFF2-40B4-BE49-F238E27FC236}">
                <a16:creationId xmlns:a16="http://schemas.microsoft.com/office/drawing/2014/main" id="{F9497228-38E3-C64C-B942-603BF15CE05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31674" y="1930400"/>
          <a:ext cx="7348868" cy="788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" name="公式" r:id="rId3" imgW="52082700" imgH="5562600" progId="Equation.3">
                  <p:embed/>
                </p:oleObj>
              </mc:Choice>
              <mc:Fallback>
                <p:oleObj name="公式" r:id="rId3" imgW="52082700" imgH="5562600" progId="Equation.3">
                  <p:embed/>
                  <p:pic>
                    <p:nvPicPr>
                      <p:cNvPr id="4" name="Object 6">
                        <a:extLst>
                          <a:ext uri="{FF2B5EF4-FFF2-40B4-BE49-F238E27FC236}">
                            <a16:creationId xmlns:a16="http://schemas.microsoft.com/office/drawing/2014/main" id="{F9497228-38E3-C64C-B942-603BF15CE05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1674" y="1930400"/>
                        <a:ext cx="7348868" cy="78867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0149AD3-0A87-184F-98DF-6C3F19E90368}"/>
                  </a:ext>
                </a:extLst>
              </p:cNvPr>
              <p:cNvSpPr txBox="1"/>
              <p:nvPr/>
            </p:nvSpPr>
            <p:spPr>
              <a:xfrm>
                <a:off x="1478888" y="3072348"/>
                <a:ext cx="885444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1+0.5247</m:t>
                          </m:r>
                          <m:sSup>
                            <m:sSupPr>
                              <m:ctrlPr>
                                <a:rPr lang="en-US" altLang="zh-CN" sz="3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+0.3011</m:t>
                          </m:r>
                          <m:sSup>
                            <m:sSupPr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altLang="zh-CN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0149AD3-0A87-184F-98DF-6C3F19E90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888" y="3072348"/>
                <a:ext cx="8854440" cy="553998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81147B-9E60-0440-AFF3-0D0E14F0FA5F}"/>
                  </a:ext>
                </a:extLst>
              </p:cNvPr>
              <p:cNvSpPr txBox="1"/>
              <p:nvPr/>
            </p:nvSpPr>
            <p:spPr>
              <a:xfrm>
                <a:off x="677334" y="4087574"/>
                <a:ext cx="1092647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−0.5247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−12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−0.3011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−24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81147B-9E60-0440-AFF3-0D0E14F0F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4" y="4087574"/>
                <a:ext cx="10926472" cy="553998"/>
              </a:xfrm>
              <a:prstGeom prst="rect">
                <a:avLst/>
              </a:prstGeom>
              <a:blipFill>
                <a:blip r:embed="rId6"/>
                <a:stretch>
                  <a:fillRect b="-15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CDCEB11-D8D7-7149-8B6F-3223C977E597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46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193462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DD25BAE-1AB2-C649-90C5-33E0C3C8B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 err="1">
                <a:latin typeface="Times" pitchFamily="2" charset="0"/>
              </a:rPr>
              <a:t>a</a:t>
            </a:r>
            <a:r>
              <a:rPr lang="en-US" dirty="0" err="1">
                <a:latin typeface="Times" pitchFamily="2" charset="0"/>
              </a:rPr>
              <a:t>u</a:t>
            </a:r>
            <a:r>
              <a:rPr lang="en-US" altLang="zh-CN" dirty="0" err="1">
                <a:latin typeface="Times" pitchFamily="2" charset="0"/>
              </a:rPr>
              <a:t>toARIMA</a:t>
            </a:r>
            <a:r>
              <a:rPr lang="en-US" altLang="zh-CN" dirty="0">
                <a:latin typeface="Times" pitchFamily="2" charset="0"/>
              </a:rPr>
              <a:t>(0,0,0)(2,0,0)[12]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fitted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BE6C7F-4C16-D648-9ABF-A4BCADFE0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41454"/>
            <a:ext cx="10800000" cy="5400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53BCF3F-FAAF-9647-813A-EDA2DC2B53B6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47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810393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D5ECB-B6A7-D244-BC91-538688FA3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Times" pitchFamily="2" charset="0"/>
              </a:rPr>
              <a:t>autoARIMA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in-sample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forecast</a:t>
            </a:r>
            <a:r>
              <a:rPr lang="zh-CN" altLang="en-US" dirty="0">
                <a:latin typeface="Times" pitchFamily="2" charset="0"/>
              </a:rPr>
              <a:t> 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26E281-812D-7044-A35C-28E8D2C6A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20" y="1458000"/>
            <a:ext cx="10800000" cy="5400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552E163-488D-3A4D-ACBD-8AB0DDBA1F35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48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475517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B5BBC-4001-614F-AE32-3E9A637C8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Times" pitchFamily="2" charset="0"/>
              </a:rPr>
              <a:t>autoARIMA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in-sample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dynamic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forecast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4A49C23-AE18-4740-ABC3-59998018723D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49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FEA02C-A886-574F-B517-E5E8A2AC2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58000"/>
            <a:ext cx="108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35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5530D5-8A1E-604C-B608-D7378E3FC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MTS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E707F2D3-62D5-A547-BB2D-AB124F2F8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270000"/>
            <a:ext cx="10800000" cy="5400000"/>
          </a:xfrm>
        </p:spPr>
      </p:pic>
      <p:sp>
        <p:nvSpPr>
          <p:cNvPr id="8" name="幻灯片编号占位符 7">
            <a:extLst>
              <a:ext uri="{FF2B5EF4-FFF2-40B4-BE49-F238E27FC236}">
                <a16:creationId xmlns:a16="http://schemas.microsoft.com/office/drawing/2014/main" id="{F60019F2-F916-AB4F-9DBE-32EE4379F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Hans" sz="1800" dirty="0"/>
              <a:t>5/100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024206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813E1-5B32-9F46-B2E7-6D888EA83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809691" cy="1320800"/>
          </a:xfrm>
        </p:spPr>
        <p:txBody>
          <a:bodyPr/>
          <a:lstStyle/>
          <a:p>
            <a:r>
              <a:rPr lang="en-US" altLang="zh-Hans" dirty="0" err="1">
                <a:latin typeface="Times" pitchFamily="2" charset="0"/>
              </a:rPr>
              <a:t>a</a:t>
            </a:r>
            <a:r>
              <a:rPr lang="en-US" altLang="zh-CN" dirty="0" err="1">
                <a:latin typeface="Times" pitchFamily="2" charset="0"/>
              </a:rPr>
              <a:t>utoARIMA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in-sample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forecast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residuals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E35614D-F33F-0A47-9D7B-1237E1F29936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50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D49317-C0C6-204E-ADDA-A856270B2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1458000"/>
            <a:ext cx="108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79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4231E-227A-4D4C-A674-64556C511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Times" pitchFamily="2" charset="0"/>
              </a:rPr>
              <a:t>autoARIMA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out-sample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forecast</a:t>
            </a:r>
            <a:r>
              <a:rPr lang="zh-CN" altLang="en-US" dirty="0">
                <a:latin typeface="Times" pitchFamily="2" charset="0"/>
              </a:rPr>
              <a:t> 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ADE65F-00B2-764E-8A8F-3C7D756D4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10800000" cy="5400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37918EA-73A3-DA41-A29C-A580EC49E963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51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91061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BDD27-BF3B-3641-BA0C-6B2AF10A0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240" y="211931"/>
            <a:ext cx="8596668" cy="1320800"/>
          </a:xfrm>
        </p:spPr>
        <p:txBody>
          <a:bodyPr/>
          <a:lstStyle/>
          <a:p>
            <a:r>
              <a:rPr lang="en-US" altLang="zh-CN" dirty="0">
                <a:latin typeface="Times" pitchFamily="2" charset="0"/>
              </a:rPr>
              <a:t>ARCH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ja-JP" altLang="en-US">
                <a:latin typeface="STXinwei" panose="02010800040101010101" pitchFamily="2" charset="-122"/>
                <a:ea typeface="STXinwei" panose="02010800040101010101" pitchFamily="2" charset="-122"/>
              </a:rPr>
              <a:t>效应检验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BE01C4A-73FE-9A48-B0B1-7E369246E3C2}"/>
              </a:ext>
            </a:extLst>
          </p:cNvPr>
          <p:cNvGrpSpPr/>
          <p:nvPr/>
        </p:nvGrpSpPr>
        <p:grpSpPr>
          <a:xfrm>
            <a:off x="2371908" y="466725"/>
            <a:ext cx="6840000" cy="6496574"/>
            <a:chOff x="2371908" y="466725"/>
            <a:chExt cx="6840000" cy="64965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2E1147-A152-DB4F-B6A4-D08C4214E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71908" y="466725"/>
              <a:ext cx="6840000" cy="3420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BFE0A36-5C31-C045-948C-2923EDD0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1908" y="3543299"/>
              <a:ext cx="6840000" cy="3420000"/>
            </a:xfrm>
            <a:prstGeom prst="rect">
              <a:avLst/>
            </a:prstGeom>
          </p:spPr>
        </p:pic>
      </p:grp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34A6E46-53B2-E240-9D20-3AEC5F626B44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52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555742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A6603-852D-2940-AAF4-1A46EE756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" pitchFamily="2" charset="0"/>
              </a:rPr>
              <a:t>ARCH</a:t>
            </a:r>
            <a:r>
              <a:rPr lang="zh-CN" altLang="en-US" dirty="0"/>
              <a:t> </a:t>
            </a:r>
            <a:r>
              <a:rPr lang="ja-JP" altLang="en-US">
                <a:latin typeface="STXinwei" panose="02010800040101010101" pitchFamily="2" charset="-122"/>
                <a:ea typeface="STXinwei" panose="02010800040101010101" pitchFamily="2" charset="-122"/>
              </a:rPr>
              <a:t>效应检验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11E7F6E-9C4F-2041-9632-F1F107D2D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021738"/>
              </p:ext>
            </p:extLst>
          </p:nvPr>
        </p:nvGraphicFramePr>
        <p:xfrm>
          <a:off x="1440986" y="2034540"/>
          <a:ext cx="8857444" cy="1623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4361">
                  <a:extLst>
                    <a:ext uri="{9D8B030D-6E8A-4147-A177-3AD203B41FA5}">
                      <a16:colId xmlns:a16="http://schemas.microsoft.com/office/drawing/2014/main" val="3499577978"/>
                    </a:ext>
                  </a:extLst>
                </a:gridCol>
                <a:gridCol w="2214361">
                  <a:extLst>
                    <a:ext uri="{9D8B030D-6E8A-4147-A177-3AD203B41FA5}">
                      <a16:colId xmlns:a16="http://schemas.microsoft.com/office/drawing/2014/main" val="3548660477"/>
                    </a:ext>
                  </a:extLst>
                </a:gridCol>
                <a:gridCol w="2214361">
                  <a:extLst>
                    <a:ext uri="{9D8B030D-6E8A-4147-A177-3AD203B41FA5}">
                      <a16:colId xmlns:a16="http://schemas.microsoft.com/office/drawing/2014/main" val="4109863036"/>
                    </a:ext>
                  </a:extLst>
                </a:gridCol>
                <a:gridCol w="2214361">
                  <a:extLst>
                    <a:ext uri="{9D8B030D-6E8A-4147-A177-3AD203B41FA5}">
                      <a16:colId xmlns:a16="http://schemas.microsoft.com/office/drawing/2014/main" val="1887565697"/>
                    </a:ext>
                  </a:extLst>
                </a:gridCol>
              </a:tblGrid>
              <a:tr h="541020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延迟阶数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LB</a:t>
                      </a:r>
                      <a:r>
                        <a:rPr lang="ja-JP" altLang="en-US" sz="240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统计量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P</a:t>
                      </a:r>
                      <a:r>
                        <a:rPr lang="ja-JP" altLang="en-US" sz="240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值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检验结论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167436"/>
                  </a:ext>
                </a:extLst>
              </a:tr>
              <a:tr h="541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6</a:t>
                      </a:r>
                      <a:endParaRPr lang="en-US" sz="28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4.49</a:t>
                      </a:r>
                      <a:endParaRPr lang="en-US" sz="28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0.6109</a:t>
                      </a:r>
                      <a:endParaRPr lang="en-US" sz="28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</a:t>
                      </a:r>
                      <a:r>
                        <a:rPr lang="ja-JP" altLang="en-US" sz="280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模型显著</a:t>
                      </a:r>
                      <a:endParaRPr lang="en-US" altLang="ja-JP" sz="28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  <a:p>
                      <a:pPr algn="ctr"/>
                      <a:r>
                        <a:rPr lang="ja-JP" altLang="en-US" sz="280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有效</a:t>
                      </a:r>
                      <a:endParaRPr lang="en-US" sz="28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856272"/>
                  </a:ext>
                </a:extLst>
              </a:tr>
              <a:tr h="541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12</a:t>
                      </a:r>
                      <a:endParaRPr lang="en-US" sz="28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11.02</a:t>
                      </a:r>
                      <a:endParaRPr lang="en-US" sz="28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0.5274</a:t>
                      </a:r>
                      <a:endParaRPr lang="en-US" sz="28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47773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F51FCD5-7DAC-6C43-A3E2-0CA20D89C59E}"/>
              </a:ext>
            </a:extLst>
          </p:cNvPr>
          <p:cNvSpPr txBox="1"/>
          <p:nvPr/>
        </p:nvSpPr>
        <p:spPr>
          <a:xfrm>
            <a:off x="1440986" y="1407180"/>
            <a:ext cx="3691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>
                <a:latin typeface="STXinwei" panose="02010800040101010101" pitchFamily="2" charset="-122"/>
                <a:ea typeface="STXinwei" panose="02010800040101010101" pitchFamily="2" charset="-122"/>
              </a:rPr>
              <a:t>残差白噪声序列检验</a:t>
            </a:r>
            <a:endParaRPr lang="en-US" sz="28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237C74-A960-B74B-B556-73245C4607DD}"/>
              </a:ext>
            </a:extLst>
          </p:cNvPr>
          <p:cNvSpPr txBox="1"/>
          <p:nvPr/>
        </p:nvSpPr>
        <p:spPr>
          <a:xfrm>
            <a:off x="1440986" y="3948450"/>
            <a:ext cx="4251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>
                <a:latin typeface="STXinwei" panose="02010800040101010101" pitchFamily="2" charset="-122"/>
                <a:ea typeface="STXinwei" panose="02010800040101010101" pitchFamily="2" charset="-122"/>
              </a:rPr>
              <a:t>残差平方白噪声序列检验</a:t>
            </a:r>
            <a:endParaRPr lang="en-US" sz="28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6727F40-DA10-C94A-B5EC-050CEEDB7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651992"/>
              </p:ext>
            </p:extLst>
          </p:nvPr>
        </p:nvGraphicFramePr>
        <p:xfrm>
          <a:off x="1524806" y="4471670"/>
          <a:ext cx="8857444" cy="1623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4361">
                  <a:extLst>
                    <a:ext uri="{9D8B030D-6E8A-4147-A177-3AD203B41FA5}">
                      <a16:colId xmlns:a16="http://schemas.microsoft.com/office/drawing/2014/main" val="3499577978"/>
                    </a:ext>
                  </a:extLst>
                </a:gridCol>
                <a:gridCol w="2214361">
                  <a:extLst>
                    <a:ext uri="{9D8B030D-6E8A-4147-A177-3AD203B41FA5}">
                      <a16:colId xmlns:a16="http://schemas.microsoft.com/office/drawing/2014/main" val="3548660477"/>
                    </a:ext>
                  </a:extLst>
                </a:gridCol>
                <a:gridCol w="2214361">
                  <a:extLst>
                    <a:ext uri="{9D8B030D-6E8A-4147-A177-3AD203B41FA5}">
                      <a16:colId xmlns:a16="http://schemas.microsoft.com/office/drawing/2014/main" val="4109863036"/>
                    </a:ext>
                  </a:extLst>
                </a:gridCol>
                <a:gridCol w="2214361">
                  <a:extLst>
                    <a:ext uri="{9D8B030D-6E8A-4147-A177-3AD203B41FA5}">
                      <a16:colId xmlns:a16="http://schemas.microsoft.com/office/drawing/2014/main" val="1887565697"/>
                    </a:ext>
                  </a:extLst>
                </a:gridCol>
              </a:tblGrid>
              <a:tr h="541020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延迟阶数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LB</a:t>
                      </a:r>
                      <a:r>
                        <a:rPr lang="ja-JP" altLang="en-US" sz="240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统计量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P</a:t>
                      </a:r>
                      <a:r>
                        <a:rPr lang="ja-JP" altLang="en-US" sz="240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值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检验结论</a:t>
                      </a:r>
                      <a:endParaRPr lang="en-US" sz="24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167436"/>
                  </a:ext>
                </a:extLst>
              </a:tr>
              <a:tr h="541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6</a:t>
                      </a:r>
                      <a:endParaRPr lang="en-US" sz="28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17.88</a:t>
                      </a:r>
                      <a:endParaRPr lang="en-US" sz="28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0.0066</a:t>
                      </a:r>
                      <a:endParaRPr lang="en-US" sz="28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</a:t>
                      </a:r>
                      <a:r>
                        <a:rPr lang="ja-JP" altLang="en-US" sz="280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具有</a:t>
                      </a:r>
                      <a:r>
                        <a:rPr lang="en-US" altLang="zh-CN" sz="2800" dirty="0">
                          <a:latin typeface="Times" pitchFamily="2" charset="0"/>
                          <a:ea typeface="STXinwei" panose="02010800040101010101" pitchFamily="2" charset="-122"/>
                        </a:rPr>
                        <a:t>ARCH</a:t>
                      </a:r>
                      <a:r>
                        <a:rPr lang="ja-JP" altLang="en-US" sz="280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效应</a:t>
                      </a:r>
                      <a:endParaRPr lang="en-US" sz="28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856272"/>
                  </a:ext>
                </a:extLst>
              </a:tr>
              <a:tr h="541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12</a:t>
                      </a:r>
                      <a:endParaRPr lang="en-US" sz="28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34.41</a:t>
                      </a:r>
                      <a:endParaRPr lang="en-US" sz="28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0.0006</a:t>
                      </a:r>
                      <a:endParaRPr lang="en-US" sz="28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477739"/>
                  </a:ext>
                </a:extLst>
              </a:tr>
            </a:tbl>
          </a:graphicData>
        </a:graphic>
      </p:graphicFrame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70CB824-D71D-794C-B0A0-A289AE450C26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53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680706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8043C77-7263-6B47-B2C5-8F85A864280C}"/>
              </a:ext>
            </a:extLst>
          </p:cNvPr>
          <p:cNvSpPr/>
          <p:nvPr/>
        </p:nvSpPr>
        <p:spPr>
          <a:xfrm>
            <a:off x="782310" y="432554"/>
            <a:ext cx="2723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3600" dirty="0">
                <a:solidFill>
                  <a:schemeClr val="accent1"/>
                </a:solidFill>
                <a:latin typeface="Times" pitchFamily="2" charset="0"/>
                <a:ea typeface="+mj-ea"/>
                <a:cs typeface="+mj-cs"/>
              </a:rPr>
              <a:t>GARCH</a:t>
            </a:r>
            <a:r>
              <a:rPr lang="ja-JP" altLang="en-US" sz="3600">
                <a:solidFill>
                  <a:schemeClr val="accent1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j-cs"/>
              </a:rPr>
              <a:t>定阶</a:t>
            </a:r>
            <a:endParaRPr lang="en-US" sz="3600" dirty="0">
              <a:solidFill>
                <a:schemeClr val="accent1"/>
              </a:solidFill>
              <a:latin typeface="STXinwei" panose="02010800040101010101" pitchFamily="2" charset="-122"/>
              <a:ea typeface="STXinwei" panose="02010800040101010101" pitchFamily="2" charset="-122"/>
              <a:cs typeface="+mj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6B0509-87AC-2047-BCA3-F59C8AB7B58E}"/>
              </a:ext>
            </a:extLst>
          </p:cNvPr>
          <p:cNvSpPr/>
          <p:nvPr/>
        </p:nvSpPr>
        <p:spPr>
          <a:xfrm>
            <a:off x="1071562" y="1433987"/>
            <a:ext cx="170211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3200" dirty="0">
                <a:solidFill>
                  <a:schemeClr val="accent1"/>
                </a:solidFill>
                <a:latin typeface="Times" pitchFamily="2" charset="0"/>
              </a:rPr>
              <a:t>ARCH(1)</a:t>
            </a:r>
          </a:p>
          <a:p>
            <a:pPr>
              <a:spcBef>
                <a:spcPct val="0"/>
              </a:spcBef>
            </a:pPr>
            <a:endParaRPr lang="en-US" sz="2800" dirty="0">
              <a:solidFill>
                <a:schemeClr val="accent1"/>
              </a:solidFill>
              <a:latin typeface="Times" pitchFamily="2" charset="0"/>
            </a:endParaRPr>
          </a:p>
        </p:txBody>
      </p:sp>
      <p:graphicFrame>
        <p:nvGraphicFramePr>
          <p:cNvPr id="11" name="Object 6">
            <a:extLst>
              <a:ext uri="{FF2B5EF4-FFF2-40B4-BE49-F238E27FC236}">
                <a16:creationId xmlns:a16="http://schemas.microsoft.com/office/drawing/2014/main" id="{30A8093C-98B2-AC41-B9A7-D8071B2795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9557606"/>
              </p:ext>
            </p:extLst>
          </p:nvPr>
        </p:nvGraphicFramePr>
        <p:xfrm>
          <a:off x="782310" y="2589118"/>
          <a:ext cx="2809496" cy="23453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2" name="公式" r:id="rId3" imgW="28092400" imgH="23406100" progId="Equation.3">
                  <p:embed/>
                </p:oleObj>
              </mc:Choice>
              <mc:Fallback>
                <p:oleObj name="公式" r:id="rId3" imgW="28092400" imgH="23406100" progId="Equation.3">
                  <p:embed/>
                  <p:pic>
                    <p:nvPicPr>
                      <p:cNvPr id="11" name="Object 6">
                        <a:extLst>
                          <a:ext uri="{FF2B5EF4-FFF2-40B4-BE49-F238E27FC236}">
                            <a16:creationId xmlns:a16="http://schemas.microsoft.com/office/drawing/2014/main" id="{30A8093C-98B2-AC41-B9A7-D8071B27952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310" y="2589118"/>
                        <a:ext cx="2809496" cy="234530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870D78D-E70B-F44D-A2F9-31B1C881D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9837" y="886460"/>
            <a:ext cx="7404100" cy="1282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C124DC-C0E9-5C42-849E-A05A006BF9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9836" y="2541500"/>
            <a:ext cx="7232523" cy="3682012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2CB7DE1-BEFD-A340-9C6F-10DE0104552B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54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294892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04229F-3095-6442-893F-308C8E89EF93}"/>
              </a:ext>
            </a:extLst>
          </p:cNvPr>
          <p:cNvSpPr/>
          <p:nvPr/>
        </p:nvSpPr>
        <p:spPr>
          <a:xfrm>
            <a:off x="782310" y="432554"/>
            <a:ext cx="2723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3600" dirty="0">
                <a:solidFill>
                  <a:schemeClr val="accent1"/>
                </a:solidFill>
                <a:latin typeface="Times" pitchFamily="2" charset="0"/>
                <a:ea typeface="+mj-ea"/>
                <a:cs typeface="+mj-cs"/>
              </a:rPr>
              <a:t>GARCH</a:t>
            </a:r>
            <a:r>
              <a:rPr lang="ja-JP" altLang="en-US" sz="3600">
                <a:solidFill>
                  <a:schemeClr val="accent1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j-cs"/>
              </a:rPr>
              <a:t>定阶</a:t>
            </a:r>
            <a:endParaRPr lang="en-US" sz="3600" dirty="0">
              <a:solidFill>
                <a:schemeClr val="accent1"/>
              </a:solidFill>
              <a:latin typeface="STXinwei" panose="02010800040101010101" pitchFamily="2" charset="-122"/>
              <a:ea typeface="STXinwei" panose="02010800040101010101" pitchFamily="2" charset="-122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14869A-8F41-B949-B450-6938703B0BB9}"/>
              </a:ext>
            </a:extLst>
          </p:cNvPr>
          <p:cNvSpPr/>
          <p:nvPr/>
        </p:nvSpPr>
        <p:spPr>
          <a:xfrm>
            <a:off x="1117282" y="1475899"/>
            <a:ext cx="235743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3200" dirty="0">
                <a:solidFill>
                  <a:schemeClr val="accent1"/>
                </a:solidFill>
                <a:latin typeface="Times" pitchFamily="2" charset="0"/>
              </a:rPr>
              <a:t>GARCH(1,1)</a:t>
            </a:r>
          </a:p>
          <a:p>
            <a:pPr>
              <a:spcBef>
                <a:spcPct val="0"/>
              </a:spcBef>
            </a:pPr>
            <a:endParaRPr lang="en-US" sz="2800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2E939C-BDB6-AE4A-ACDB-A0BB701A1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0" y="942162"/>
            <a:ext cx="7239000" cy="154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2899A2-1CD2-324C-871B-1F95C636C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700" y="2491562"/>
            <a:ext cx="7239000" cy="3365500"/>
          </a:xfrm>
          <a:prstGeom prst="rect">
            <a:avLst/>
          </a:prstGeom>
        </p:spPr>
      </p:pic>
      <p:graphicFrame>
        <p:nvGraphicFramePr>
          <p:cNvPr id="9" name="Object 5">
            <a:extLst>
              <a:ext uri="{FF2B5EF4-FFF2-40B4-BE49-F238E27FC236}">
                <a16:creationId xmlns:a16="http://schemas.microsoft.com/office/drawing/2014/main" id="{C44D6E84-AFDA-5F4C-8487-2BCFD444BD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2310" y="2290428"/>
          <a:ext cx="3581400" cy="202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3" name="公式" r:id="rId5" imgW="41541700" imgH="23406100" progId="Equation.3">
                  <p:embed/>
                </p:oleObj>
              </mc:Choice>
              <mc:Fallback>
                <p:oleObj name="公式" r:id="rId5" imgW="41541700" imgH="23406100" progId="Equation.3">
                  <p:embed/>
                  <p:pic>
                    <p:nvPicPr>
                      <p:cNvPr id="9" name="Object 5">
                        <a:extLst>
                          <a:ext uri="{FF2B5EF4-FFF2-40B4-BE49-F238E27FC236}">
                            <a16:creationId xmlns:a16="http://schemas.microsoft.com/office/drawing/2014/main" id="{C44D6E84-AFDA-5F4C-8487-2BCFD444BD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310" y="2290428"/>
                        <a:ext cx="3581400" cy="20208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4">
            <a:extLst>
              <a:ext uri="{FF2B5EF4-FFF2-40B4-BE49-F238E27FC236}">
                <a16:creationId xmlns:a16="http://schemas.microsoft.com/office/drawing/2014/main" id="{3ADB3874-421F-A14B-A535-DB653C1819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3921" y="4713549"/>
          <a:ext cx="3293423" cy="6286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4" r:id="rId7" imgW="28676600" imgH="5562600" progId="Equation.3">
                  <p:embed/>
                </p:oleObj>
              </mc:Choice>
              <mc:Fallback>
                <p:oleObj r:id="rId7" imgW="28676600" imgH="5562600" progId="Equation.3">
                  <p:embed/>
                  <p:pic>
                    <p:nvPicPr>
                      <p:cNvPr id="10" name="Object 4">
                        <a:extLst>
                          <a:ext uri="{FF2B5EF4-FFF2-40B4-BE49-F238E27FC236}">
                            <a16:creationId xmlns:a16="http://schemas.microsoft.com/office/drawing/2014/main" id="{3ADB3874-421F-A14B-A535-DB653C18195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3921" y="4713549"/>
                        <a:ext cx="3293423" cy="62865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6">
            <a:extLst>
              <a:ext uri="{FF2B5EF4-FFF2-40B4-BE49-F238E27FC236}">
                <a16:creationId xmlns:a16="http://schemas.microsoft.com/office/drawing/2014/main" id="{A1A2FD58-DA64-D047-9F26-72EA8E4E2B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3921" y="5308495"/>
          <a:ext cx="1991679" cy="8615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" r:id="rId9" imgW="24282400" imgH="10528300" progId="Equation.3">
                  <p:embed/>
                </p:oleObj>
              </mc:Choice>
              <mc:Fallback>
                <p:oleObj r:id="rId9" imgW="24282400" imgH="10528300" progId="Equation.3">
                  <p:embed/>
                  <p:pic>
                    <p:nvPicPr>
                      <p:cNvPr id="11" name="Object 6">
                        <a:extLst>
                          <a:ext uri="{FF2B5EF4-FFF2-40B4-BE49-F238E27FC236}">
                            <a16:creationId xmlns:a16="http://schemas.microsoft.com/office/drawing/2014/main" id="{A1A2FD58-DA64-D047-9F26-72EA8E4E2B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3921" y="5308495"/>
                        <a:ext cx="1991679" cy="86159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180AAD5-9223-8044-B4E3-D107BABDD5CE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55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802814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4A22C-38D7-914B-A318-C2F40CCA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" pitchFamily="2" charset="0"/>
              </a:rPr>
              <a:t>ARCH(1)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mean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forecast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D6C7EA-E88F-CB40-BD89-4E89A870B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58000"/>
            <a:ext cx="10800000" cy="5400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B064777-52D9-2147-A1C7-CF85A3AAE3E6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56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973124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50080-6A6C-524B-906D-75368A0BA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" pitchFamily="2" charset="0"/>
              </a:rPr>
              <a:t>ARCH(1)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sigma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forecast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(T+10)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92BE2B-587A-0A4F-9D58-C3CDEDB75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270000"/>
            <a:ext cx="10800000" cy="5400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2AB5740-C9D7-194F-A142-FB3147339830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57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095485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ACA1A-BDF7-FC4F-A580-45B57BA6C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974" y="213360"/>
            <a:ext cx="9731586" cy="1320800"/>
          </a:xfrm>
        </p:spPr>
        <p:txBody>
          <a:bodyPr/>
          <a:lstStyle/>
          <a:p>
            <a:r>
              <a:rPr lang="en-US" altLang="zh-CN" dirty="0">
                <a:latin typeface="Times" pitchFamily="2" charset="0"/>
              </a:rPr>
              <a:t>ARIMA(0,0,0)(2,0,0)[12]+ARCH(1)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residuals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 err="1">
                <a:latin typeface="Times" pitchFamily="2" charset="0"/>
              </a:rPr>
              <a:t>acf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DD447F-2215-EC4A-94A7-2FD55A758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850" y="3615697"/>
            <a:ext cx="6768000" cy="338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774D59-0654-3F42-90B5-881D9E2FE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850" y="596559"/>
            <a:ext cx="6768000" cy="3384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4FF4212-619A-4A42-AE65-9523948DBBB9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58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841308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A6603-852D-2940-AAF4-1A46EE756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STXinwei" panose="02010800040101010101" pitchFamily="2" charset="-122"/>
                <a:ea typeface="STXinwei" panose="02010800040101010101" pitchFamily="2" charset="-122"/>
              </a:rPr>
              <a:t>模型检验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11E7F6E-9C4F-2041-9632-F1F107D2D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834167"/>
              </p:ext>
            </p:extLst>
          </p:nvPr>
        </p:nvGraphicFramePr>
        <p:xfrm>
          <a:off x="1440986" y="2034540"/>
          <a:ext cx="9272736" cy="1623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8184">
                  <a:extLst>
                    <a:ext uri="{9D8B030D-6E8A-4147-A177-3AD203B41FA5}">
                      <a16:colId xmlns:a16="http://schemas.microsoft.com/office/drawing/2014/main" val="3499577978"/>
                    </a:ext>
                  </a:extLst>
                </a:gridCol>
                <a:gridCol w="2318184">
                  <a:extLst>
                    <a:ext uri="{9D8B030D-6E8A-4147-A177-3AD203B41FA5}">
                      <a16:colId xmlns:a16="http://schemas.microsoft.com/office/drawing/2014/main" val="3548660477"/>
                    </a:ext>
                  </a:extLst>
                </a:gridCol>
                <a:gridCol w="2318184">
                  <a:extLst>
                    <a:ext uri="{9D8B030D-6E8A-4147-A177-3AD203B41FA5}">
                      <a16:colId xmlns:a16="http://schemas.microsoft.com/office/drawing/2014/main" val="4109863036"/>
                    </a:ext>
                  </a:extLst>
                </a:gridCol>
                <a:gridCol w="2318184">
                  <a:extLst>
                    <a:ext uri="{9D8B030D-6E8A-4147-A177-3AD203B41FA5}">
                      <a16:colId xmlns:a16="http://schemas.microsoft.com/office/drawing/2014/main" val="1887565697"/>
                    </a:ext>
                  </a:extLst>
                </a:gridCol>
              </a:tblGrid>
              <a:tr h="541020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80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延迟阶数</a:t>
                      </a:r>
                      <a:endParaRPr lang="en-US" sz="28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LB</a:t>
                      </a:r>
                      <a:r>
                        <a:rPr lang="ja-JP" altLang="en-US" sz="280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统计量</a:t>
                      </a:r>
                      <a:endParaRPr lang="en-US" sz="28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P</a:t>
                      </a:r>
                      <a:r>
                        <a:rPr lang="ja-JP" altLang="en-US" sz="280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值</a:t>
                      </a:r>
                      <a:endParaRPr lang="en-US" sz="28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80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检验结论</a:t>
                      </a:r>
                      <a:endParaRPr lang="en-US" sz="28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167436"/>
                  </a:ext>
                </a:extLst>
              </a:tr>
              <a:tr h="541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6</a:t>
                      </a:r>
                      <a:endParaRPr lang="en-US" sz="28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5.22</a:t>
                      </a:r>
                      <a:endParaRPr lang="en-US" sz="28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0.5162</a:t>
                      </a:r>
                      <a:endParaRPr lang="en-US" sz="28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</a:t>
                      </a:r>
                      <a:r>
                        <a:rPr lang="ja-JP" altLang="en-US" sz="280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模型显著</a:t>
                      </a:r>
                      <a:endParaRPr lang="en-US" altLang="ja-JP" sz="28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  <a:p>
                      <a:pPr algn="ctr"/>
                      <a:r>
                        <a:rPr lang="ja-JP" altLang="en-US" sz="280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有效</a:t>
                      </a:r>
                      <a:endParaRPr lang="en-US" sz="28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856272"/>
                  </a:ext>
                </a:extLst>
              </a:tr>
              <a:tr h="541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12</a:t>
                      </a:r>
                      <a:endParaRPr lang="en-US" sz="28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16.69</a:t>
                      </a:r>
                      <a:endParaRPr lang="en-US" sz="28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0.1538</a:t>
                      </a:r>
                      <a:endParaRPr lang="en-US" sz="28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47773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F51FCD5-7DAC-6C43-A3E2-0CA20D89C59E}"/>
              </a:ext>
            </a:extLst>
          </p:cNvPr>
          <p:cNvSpPr txBox="1"/>
          <p:nvPr/>
        </p:nvSpPr>
        <p:spPr>
          <a:xfrm>
            <a:off x="1440986" y="1407180"/>
            <a:ext cx="3691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>
                <a:latin typeface="STXinwei" panose="02010800040101010101" pitchFamily="2" charset="-122"/>
                <a:ea typeface="STXinwei" panose="02010800040101010101" pitchFamily="2" charset="-122"/>
              </a:rPr>
              <a:t>残差白噪声序列检验</a:t>
            </a:r>
            <a:endParaRPr lang="en-US" sz="28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237C74-A960-B74B-B556-73245C4607DD}"/>
              </a:ext>
            </a:extLst>
          </p:cNvPr>
          <p:cNvSpPr txBox="1"/>
          <p:nvPr/>
        </p:nvSpPr>
        <p:spPr>
          <a:xfrm>
            <a:off x="1440986" y="3948450"/>
            <a:ext cx="4251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>
                <a:latin typeface="STXinwei" panose="02010800040101010101" pitchFamily="2" charset="-122"/>
                <a:ea typeface="STXinwei" panose="02010800040101010101" pitchFamily="2" charset="-122"/>
              </a:rPr>
              <a:t>残差平方白噪声序列检验</a:t>
            </a:r>
            <a:endParaRPr lang="en-US" sz="28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6727F40-DA10-C94A-B5EC-050CEEDB7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871313"/>
              </p:ext>
            </p:extLst>
          </p:nvPr>
        </p:nvGraphicFramePr>
        <p:xfrm>
          <a:off x="1524806" y="4471670"/>
          <a:ext cx="9188916" cy="1623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7229">
                  <a:extLst>
                    <a:ext uri="{9D8B030D-6E8A-4147-A177-3AD203B41FA5}">
                      <a16:colId xmlns:a16="http://schemas.microsoft.com/office/drawing/2014/main" val="3499577978"/>
                    </a:ext>
                  </a:extLst>
                </a:gridCol>
                <a:gridCol w="2297229">
                  <a:extLst>
                    <a:ext uri="{9D8B030D-6E8A-4147-A177-3AD203B41FA5}">
                      <a16:colId xmlns:a16="http://schemas.microsoft.com/office/drawing/2014/main" val="3548660477"/>
                    </a:ext>
                  </a:extLst>
                </a:gridCol>
                <a:gridCol w="2297229">
                  <a:extLst>
                    <a:ext uri="{9D8B030D-6E8A-4147-A177-3AD203B41FA5}">
                      <a16:colId xmlns:a16="http://schemas.microsoft.com/office/drawing/2014/main" val="4109863036"/>
                    </a:ext>
                  </a:extLst>
                </a:gridCol>
                <a:gridCol w="2297229">
                  <a:extLst>
                    <a:ext uri="{9D8B030D-6E8A-4147-A177-3AD203B41FA5}">
                      <a16:colId xmlns:a16="http://schemas.microsoft.com/office/drawing/2014/main" val="1887565697"/>
                    </a:ext>
                  </a:extLst>
                </a:gridCol>
              </a:tblGrid>
              <a:tr h="541020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80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延迟阶数</a:t>
                      </a:r>
                      <a:endParaRPr lang="en-US" sz="28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LB</a:t>
                      </a:r>
                      <a:r>
                        <a:rPr lang="ja-JP" altLang="en-US" sz="280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统计量</a:t>
                      </a:r>
                      <a:endParaRPr lang="en-US" sz="28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P</a:t>
                      </a:r>
                      <a:r>
                        <a:rPr lang="ja-JP" altLang="en-US" sz="280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值</a:t>
                      </a:r>
                      <a:endParaRPr lang="en-US" sz="28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80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检验结论</a:t>
                      </a:r>
                      <a:endParaRPr lang="en-US" sz="28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167436"/>
                  </a:ext>
                </a:extLst>
              </a:tr>
              <a:tr h="541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6</a:t>
                      </a:r>
                      <a:endParaRPr lang="en-US" sz="28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5.59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0.4704</a:t>
                      </a:r>
                      <a:endParaRPr lang="en-US" sz="28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</a:t>
                      </a:r>
                      <a:r>
                        <a:rPr lang="ja-JP" altLang="en-US" sz="2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无</a:t>
                      </a:r>
                      <a:r>
                        <a:rPr lang="en-US" altLang="zh-CN" sz="2800" dirty="0">
                          <a:latin typeface="Times" pitchFamily="2" charset="0"/>
                          <a:ea typeface="STXinwei" panose="02010800040101010101" pitchFamily="2" charset="-122"/>
                        </a:rPr>
                        <a:t>ARCH</a:t>
                      </a:r>
                    </a:p>
                    <a:p>
                      <a:pPr algn="ctr"/>
                      <a:r>
                        <a:rPr lang="ja-JP" altLang="en-US" sz="2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效应</a:t>
                      </a:r>
                      <a:endParaRPr lang="en-US" sz="28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856272"/>
                  </a:ext>
                </a:extLst>
              </a:tr>
              <a:tr h="541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12</a:t>
                      </a:r>
                      <a:endParaRPr lang="en-US" sz="28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17.95</a:t>
                      </a:r>
                      <a:endParaRPr lang="en-US" sz="28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0.1171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477739"/>
                  </a:ext>
                </a:extLst>
              </a:tr>
            </a:tbl>
          </a:graphicData>
        </a:graphic>
      </p:graphicFrame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25C43D7-FA13-9E41-9F8E-0AEEEBEBCD3C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59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57715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869E67-3859-AB4E-9E50-2558FAC55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Discriptive</a:t>
            </a:r>
            <a:r>
              <a:rPr kumimoji="1" lang="zh-Han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statistics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内容占位符 7">
            <a:extLst>
              <a:ext uri="{FF2B5EF4-FFF2-40B4-BE49-F238E27FC236}">
                <a16:creationId xmlns:a16="http://schemas.microsoft.com/office/drawing/2014/main" id="{5B259F8A-4F37-D949-9807-82815CC9B1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3707274"/>
              </p:ext>
            </p:extLst>
          </p:nvPr>
        </p:nvGraphicFramePr>
        <p:xfrm>
          <a:off x="677334" y="1930400"/>
          <a:ext cx="9966852" cy="4098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3836">
                  <a:extLst>
                    <a:ext uri="{9D8B030D-6E8A-4147-A177-3AD203B41FA5}">
                      <a16:colId xmlns:a16="http://schemas.microsoft.com/office/drawing/2014/main" val="1228425690"/>
                    </a:ext>
                  </a:extLst>
                </a:gridCol>
                <a:gridCol w="1423836">
                  <a:extLst>
                    <a:ext uri="{9D8B030D-6E8A-4147-A177-3AD203B41FA5}">
                      <a16:colId xmlns:a16="http://schemas.microsoft.com/office/drawing/2014/main" val="239892927"/>
                    </a:ext>
                  </a:extLst>
                </a:gridCol>
                <a:gridCol w="1423836">
                  <a:extLst>
                    <a:ext uri="{9D8B030D-6E8A-4147-A177-3AD203B41FA5}">
                      <a16:colId xmlns:a16="http://schemas.microsoft.com/office/drawing/2014/main" val="2665765287"/>
                    </a:ext>
                  </a:extLst>
                </a:gridCol>
                <a:gridCol w="1423836">
                  <a:extLst>
                    <a:ext uri="{9D8B030D-6E8A-4147-A177-3AD203B41FA5}">
                      <a16:colId xmlns:a16="http://schemas.microsoft.com/office/drawing/2014/main" val="1867454325"/>
                    </a:ext>
                  </a:extLst>
                </a:gridCol>
                <a:gridCol w="1423836">
                  <a:extLst>
                    <a:ext uri="{9D8B030D-6E8A-4147-A177-3AD203B41FA5}">
                      <a16:colId xmlns:a16="http://schemas.microsoft.com/office/drawing/2014/main" val="3376351089"/>
                    </a:ext>
                  </a:extLst>
                </a:gridCol>
                <a:gridCol w="1423836">
                  <a:extLst>
                    <a:ext uri="{9D8B030D-6E8A-4147-A177-3AD203B41FA5}">
                      <a16:colId xmlns:a16="http://schemas.microsoft.com/office/drawing/2014/main" val="2852059647"/>
                    </a:ext>
                  </a:extLst>
                </a:gridCol>
                <a:gridCol w="1423836">
                  <a:extLst>
                    <a:ext uri="{9D8B030D-6E8A-4147-A177-3AD203B41FA5}">
                      <a16:colId xmlns:a16="http://schemas.microsoft.com/office/drawing/2014/main" val="1645381777"/>
                    </a:ext>
                  </a:extLst>
                </a:gridCol>
              </a:tblGrid>
              <a:tr h="1024731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2400" dirty="0">
                          <a:latin typeface="Times" pitchFamily="2" charset="0"/>
                        </a:rPr>
                        <a:t>Min</a:t>
                      </a:r>
                      <a:endParaRPr lang="zh-CN" altLang="en-US" sz="2400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" pitchFamily="2" charset="0"/>
                        </a:rPr>
                        <a:t>1</a:t>
                      </a:r>
                      <a:r>
                        <a:rPr lang="en-US" altLang="zh-Hans" sz="2400" baseline="30000" dirty="0">
                          <a:latin typeface="Times" pitchFamily="2" charset="0"/>
                        </a:rPr>
                        <a:t>st</a:t>
                      </a:r>
                      <a:r>
                        <a:rPr lang="zh-Hans" altLang="en-US" sz="2400" dirty="0">
                          <a:latin typeface="Times" pitchFamily="2" charset="0"/>
                        </a:rPr>
                        <a:t> </a:t>
                      </a:r>
                      <a:r>
                        <a:rPr lang="en-US" altLang="zh-Hans" sz="2400" dirty="0">
                          <a:latin typeface="Times" pitchFamily="2" charset="0"/>
                        </a:rPr>
                        <a:t>Qu.</a:t>
                      </a:r>
                      <a:endParaRPr lang="zh-CN" altLang="en-US" sz="2400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" pitchFamily="2" charset="0"/>
                        </a:rPr>
                        <a:t>M</a:t>
                      </a:r>
                      <a:r>
                        <a:rPr lang="en-US" altLang="zh-Hans" sz="2400" dirty="0">
                          <a:latin typeface="Times" pitchFamily="2" charset="0"/>
                        </a:rPr>
                        <a:t>edian</a:t>
                      </a:r>
                      <a:endParaRPr lang="zh-CN" altLang="en-US" sz="2400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" pitchFamily="2" charset="0"/>
                        </a:rPr>
                        <a:t>M</a:t>
                      </a:r>
                      <a:r>
                        <a:rPr lang="en-US" altLang="zh-Hans" sz="2400" dirty="0">
                          <a:latin typeface="Times" pitchFamily="2" charset="0"/>
                        </a:rPr>
                        <a:t>ean</a:t>
                      </a:r>
                      <a:endParaRPr lang="zh-CN" altLang="en-US" sz="2400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" pitchFamily="2" charset="0"/>
                        </a:rPr>
                        <a:t>3</a:t>
                      </a:r>
                      <a:r>
                        <a:rPr lang="en-US" altLang="zh-Hans" sz="2400" baseline="30000" dirty="0">
                          <a:latin typeface="Times" pitchFamily="2" charset="0"/>
                        </a:rPr>
                        <a:t>rd</a:t>
                      </a:r>
                      <a:r>
                        <a:rPr lang="zh-Hans" altLang="en-US" sz="2400" dirty="0">
                          <a:latin typeface="Times" pitchFamily="2" charset="0"/>
                        </a:rPr>
                        <a:t> </a:t>
                      </a:r>
                      <a:r>
                        <a:rPr lang="en-US" altLang="zh-Hans" sz="2400" dirty="0">
                          <a:latin typeface="Times" pitchFamily="2" charset="0"/>
                        </a:rPr>
                        <a:t>Qu.</a:t>
                      </a:r>
                      <a:endParaRPr lang="zh-CN" altLang="en-US" sz="2400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" pitchFamily="2" charset="0"/>
                        </a:rPr>
                        <a:t>M</a:t>
                      </a:r>
                      <a:r>
                        <a:rPr lang="en-US" altLang="zh-Hans" sz="2400" dirty="0">
                          <a:latin typeface="Times" pitchFamily="2" charset="0"/>
                        </a:rPr>
                        <a:t>ax</a:t>
                      </a:r>
                      <a:endParaRPr lang="zh-CN" altLang="en-US" sz="2400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9649309"/>
                  </a:ext>
                </a:extLst>
              </a:tr>
              <a:tr h="1024731"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2400" dirty="0">
                          <a:latin typeface="Times" pitchFamily="2" charset="0"/>
                        </a:rPr>
                        <a:t>广州</a:t>
                      </a:r>
                      <a:endParaRPr lang="zh-CN" altLang="en-US" sz="2400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" pitchFamily="2" charset="0"/>
                        </a:rPr>
                        <a:t>0.1</a:t>
                      </a:r>
                      <a:r>
                        <a:rPr lang="en-US" altLang="zh-Hans" sz="2400" dirty="0">
                          <a:latin typeface="Times" pitchFamily="2" charset="0"/>
                        </a:rPr>
                        <a:t>0</a:t>
                      </a:r>
                      <a:endParaRPr lang="zh-CN" altLang="en-US" sz="2400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" pitchFamily="2" charset="0"/>
                        </a:rPr>
                        <a:t>42.1</a:t>
                      </a:r>
                      <a:r>
                        <a:rPr lang="en-US" altLang="zh-Hans" sz="2400" dirty="0">
                          <a:latin typeface="Times" pitchFamily="2" charset="0"/>
                        </a:rPr>
                        <a:t>0</a:t>
                      </a:r>
                      <a:r>
                        <a:rPr lang="en-US" altLang="zh-CN" sz="2400" dirty="0">
                          <a:latin typeface="Times" pitchFamily="2" charset="0"/>
                        </a:rPr>
                        <a:t> </a:t>
                      </a:r>
                      <a:endParaRPr lang="zh-CN" altLang="en-US" sz="2400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" pitchFamily="2" charset="0"/>
                        </a:rPr>
                        <a:t>116.6</a:t>
                      </a:r>
                      <a:r>
                        <a:rPr lang="en-US" altLang="zh-Hans" sz="2400" dirty="0">
                          <a:latin typeface="Times" pitchFamily="2" charset="0"/>
                        </a:rPr>
                        <a:t>0</a:t>
                      </a:r>
                      <a:endParaRPr lang="zh-CN" altLang="en-US" sz="2400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" pitchFamily="2" charset="0"/>
                        </a:rPr>
                        <a:t>164.9</a:t>
                      </a:r>
                      <a:r>
                        <a:rPr lang="en-US" altLang="zh-Hans" sz="2400" dirty="0">
                          <a:latin typeface="Times" pitchFamily="2" charset="0"/>
                        </a:rPr>
                        <a:t>0</a:t>
                      </a:r>
                      <a:endParaRPr lang="zh-CN" altLang="en-US" sz="2400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" pitchFamily="2" charset="0"/>
                        </a:rPr>
                        <a:t>260.1</a:t>
                      </a:r>
                      <a:r>
                        <a:rPr lang="en-US" altLang="zh-Hans" sz="2400" dirty="0">
                          <a:latin typeface="Times" pitchFamily="2" charset="0"/>
                        </a:rPr>
                        <a:t>0</a:t>
                      </a:r>
                      <a:endParaRPr lang="zh-CN" altLang="en-US" sz="2400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" pitchFamily="2" charset="0"/>
                        </a:rPr>
                        <a:t>834.6</a:t>
                      </a:r>
                      <a:r>
                        <a:rPr lang="en-US" altLang="zh-Hans" sz="2400" dirty="0">
                          <a:latin typeface="Times" pitchFamily="2" charset="0"/>
                        </a:rPr>
                        <a:t>0</a:t>
                      </a:r>
                      <a:endParaRPr lang="zh-CN" altLang="en-US" sz="2400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1636860"/>
                  </a:ext>
                </a:extLst>
              </a:tr>
              <a:tr h="1024731"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2400" dirty="0">
                          <a:latin typeface="Times" pitchFamily="2" charset="0"/>
                        </a:rPr>
                        <a:t>上海</a:t>
                      </a:r>
                      <a:endParaRPr lang="zh-CN" altLang="en-US" sz="2400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Times" pitchFamily="2" charset="0"/>
                          <a:ea typeface="+mn-ea"/>
                          <a:cs typeface="+mn-cs"/>
                        </a:rPr>
                        <a:t>1.50 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Times" pitchFamily="2" charset="0"/>
                          <a:ea typeface="+mn-ea"/>
                          <a:cs typeface="+mn-cs"/>
                        </a:rPr>
                        <a:t> 44.52 </a:t>
                      </a:r>
                      <a:endParaRPr lang="zh-CN" altLang="en-US" sz="2400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Times" pitchFamily="2" charset="0"/>
                          <a:ea typeface="+mn-ea"/>
                          <a:cs typeface="+mn-cs"/>
                        </a:rPr>
                        <a:t>81.55</a:t>
                      </a:r>
                      <a:endParaRPr lang="zh-CN" altLang="en-US" sz="2400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Times" pitchFamily="2" charset="0"/>
                          <a:ea typeface="+mn-ea"/>
                          <a:cs typeface="+mn-cs"/>
                        </a:rPr>
                        <a:t>101.77</a:t>
                      </a:r>
                      <a:endParaRPr lang="zh-CN" altLang="en-US" sz="2400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Times" pitchFamily="2" charset="0"/>
                          <a:ea typeface="+mn-ea"/>
                          <a:cs typeface="+mn-cs"/>
                        </a:rPr>
                        <a:t>121.38</a:t>
                      </a:r>
                      <a:endParaRPr lang="zh-CN" altLang="en-US" sz="2400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Times" pitchFamily="2" charset="0"/>
                          <a:ea typeface="+mn-ea"/>
                          <a:cs typeface="+mn-cs"/>
                        </a:rPr>
                        <a:t>613.10</a:t>
                      </a:r>
                      <a:endParaRPr lang="zh-CN" altLang="en-US" sz="2400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9708390"/>
                  </a:ext>
                </a:extLst>
              </a:tr>
              <a:tr h="1024731"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2400" dirty="0">
                          <a:latin typeface="Times" pitchFamily="2" charset="0"/>
                        </a:rPr>
                        <a:t>哈尔滨</a:t>
                      </a:r>
                      <a:endParaRPr lang="zh-CN" altLang="en-US" sz="2400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effectLst/>
                          <a:latin typeface="Times" pitchFamily="2" charset="0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Times" pitchFamily="2" charset="0"/>
                          <a:ea typeface="+mn-ea"/>
                          <a:cs typeface="+mn-cs"/>
                        </a:rPr>
                        <a:t>0.40  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Times" pitchFamily="2" charset="0"/>
                          <a:ea typeface="+mn-ea"/>
                          <a:cs typeface="+mn-cs"/>
                        </a:rPr>
                        <a:t>6.9</a:t>
                      </a:r>
                      <a:r>
                        <a:rPr lang="en-US" altLang="zh-Hans" sz="2400" kern="1200" dirty="0">
                          <a:solidFill>
                            <a:schemeClr val="dk1"/>
                          </a:solidFill>
                          <a:effectLst/>
                          <a:latin typeface="Times" pitchFamily="2" charset="0"/>
                          <a:ea typeface="+mn-ea"/>
                          <a:cs typeface="+mn-cs"/>
                        </a:rPr>
                        <a:t>9</a:t>
                      </a:r>
                      <a:endParaRPr lang="zh-CN" altLang="en-US" sz="2400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Times" pitchFamily="2" charset="0"/>
                          <a:ea typeface="+mn-ea"/>
                          <a:cs typeface="+mn-cs"/>
                        </a:rPr>
                        <a:t>  21.25</a:t>
                      </a:r>
                      <a:endParaRPr lang="zh-CN" altLang="en-US" sz="2400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Times" pitchFamily="2" charset="0"/>
                          <a:ea typeface="+mn-ea"/>
                          <a:cs typeface="+mn-cs"/>
                        </a:rPr>
                        <a:t>42.79</a:t>
                      </a:r>
                      <a:endParaRPr lang="zh-CN" altLang="en-US" sz="2400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Times" pitchFamily="2" charset="0"/>
                          <a:ea typeface="+mn-ea"/>
                          <a:cs typeface="+mn-cs"/>
                        </a:rPr>
                        <a:t> 63.1</a:t>
                      </a:r>
                      <a:r>
                        <a:rPr lang="en-US" altLang="zh-Hans" sz="2400" kern="1200" dirty="0">
                          <a:solidFill>
                            <a:schemeClr val="dk1"/>
                          </a:solidFill>
                          <a:effectLst/>
                          <a:latin typeface="Times" pitchFamily="2" charset="0"/>
                          <a:ea typeface="+mn-ea"/>
                          <a:cs typeface="+mn-cs"/>
                        </a:rPr>
                        <a:t>3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Times" pitchFamily="2" charset="0"/>
                          <a:ea typeface="+mn-ea"/>
                          <a:cs typeface="+mn-cs"/>
                        </a:rPr>
                        <a:t> </a:t>
                      </a:r>
                      <a:endParaRPr lang="zh-CN" altLang="en-US" sz="2400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Times" pitchFamily="2" charset="0"/>
                          <a:ea typeface="+mn-ea"/>
                          <a:cs typeface="+mn-cs"/>
                        </a:rPr>
                        <a:t>249.50</a:t>
                      </a:r>
                      <a:endParaRPr lang="zh-CN" altLang="en-US" sz="2400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044456"/>
                  </a:ext>
                </a:extLst>
              </a:tr>
            </a:tbl>
          </a:graphicData>
        </a:graphic>
      </p:graphicFrame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08C6D58-42F9-284F-93B9-685A89728A85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2400" smtClean="0"/>
              <a:pPr/>
              <a:t>6</a:t>
            </a:fld>
            <a:r>
              <a:rPr lang="en-US" altLang="zh-Hans" sz="2400" dirty="0"/>
              <a:t>/100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077106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8D0E8-F14B-784B-82EE-C6834C488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574" y="609600"/>
            <a:ext cx="10005906" cy="1320800"/>
          </a:xfrm>
        </p:spPr>
        <p:txBody>
          <a:bodyPr/>
          <a:lstStyle/>
          <a:p>
            <a:r>
              <a:rPr lang="ja-JP" altLang="en-US">
                <a:latin typeface="STXinwei" panose="02010800040101010101" pitchFamily="2" charset="-122"/>
                <a:ea typeface="STXinwei" panose="02010800040101010101" pitchFamily="2" charset="-122"/>
              </a:rPr>
              <a:t>拟合模型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altLang="zh-CN" dirty="0">
                <a:latin typeface="Times" pitchFamily="2" charset="0"/>
                <a:ea typeface="STXinwei" panose="02010800040101010101" pitchFamily="2" charset="-122"/>
              </a:rPr>
              <a:t>ARIMA(0,0,0)(2,0,0)[12]+ARCH(1)</a:t>
            </a:r>
            <a:endParaRPr lang="en-US" dirty="0">
              <a:latin typeface="Times" pitchFamily="2" charset="0"/>
              <a:ea typeface="STXinwei" panose="020108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E446FD-F8D2-974C-9F18-22A15A771B8F}"/>
                  </a:ext>
                </a:extLst>
              </p:cNvPr>
              <p:cNvSpPr txBox="1"/>
              <p:nvPr/>
            </p:nvSpPr>
            <p:spPr>
              <a:xfrm>
                <a:off x="2385068" y="2587625"/>
                <a:ext cx="3440797" cy="23389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b>
                              </m:s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=−0.5247</m:t>
                              </m:r>
                              <m:sSub>
                                <m:sSubPr>
                                  <m:ctrlP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  <m:t>−12</m:t>
                                  </m:r>
                                </m:sub>
                              </m:s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−0.3011</m:t>
                              </m:r>
                              <m:sSub>
                                <m:sSubPr>
                                  <m:ctrlP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  <m:t>−24</m:t>
                                  </m:r>
                                </m:sub>
                              </m:s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  <m:sSub>
                                <m:sSubPr>
                                  <m:ctrl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=601.1780+0.7418</m:t>
                              </m:r>
                              <m:sSup>
                                <m:sSupPr>
                                  <m:ctrlP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𝑊𝑁</m:t>
                              </m:r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(0,1)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E446FD-F8D2-974C-9F18-22A15A771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5068" y="2587625"/>
                <a:ext cx="3440797" cy="2338974"/>
              </a:xfrm>
              <a:prstGeom prst="rect">
                <a:avLst/>
              </a:prstGeom>
              <a:blipFill>
                <a:blip r:embed="rId2"/>
                <a:stretch>
                  <a:fillRect r="-108456" b="-38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9B1C8C2-AC2D-EF4D-A0F3-7FADFF2F1D34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60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665251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FACC7-4F91-9F4C-83A5-2320C876F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569786" cy="1320800"/>
          </a:xfrm>
        </p:spPr>
        <p:txBody>
          <a:bodyPr/>
          <a:lstStyle/>
          <a:p>
            <a:r>
              <a:rPr lang="en-US" altLang="zh-CN" dirty="0">
                <a:latin typeface="Times" pitchFamily="2" charset="0"/>
                <a:ea typeface="STXinwei" panose="02010800040101010101" pitchFamily="2" charset="-122"/>
              </a:rPr>
              <a:t>ARIMA(0,0,0)(2,0,0)[12]+ARCH(1)</a:t>
            </a:r>
            <a:r>
              <a:rPr lang="ja-JP" altLang="en-US">
                <a:latin typeface="STXinwei" panose="02010800040101010101" pitchFamily="2" charset="-122"/>
                <a:ea typeface="STXinwei" panose="02010800040101010101" pitchFamily="2" charset="-122"/>
              </a:rPr>
              <a:t>样本内动态预测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ED82671-16F4-2E4A-9A5C-80769FFA5D60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61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C7DBA9-1953-3C4F-83D4-89A0FE02F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58000"/>
            <a:ext cx="108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855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4CAAF6-0872-714B-9F6E-47DA2DCCB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1100667"/>
            <a:ext cx="8596668" cy="1826581"/>
          </a:xfrm>
        </p:spPr>
        <p:txBody>
          <a:bodyPr/>
          <a:lstStyle/>
          <a:p>
            <a:r>
              <a:rPr kumimoji="1" lang="zh-Hans" altLang="en-US" dirty="0">
                <a:latin typeface="+mn-ea"/>
                <a:ea typeface="+mn-ea"/>
              </a:rPr>
              <a:t>上海市降雨量</a:t>
            </a:r>
            <a:endParaRPr kumimoji="1" lang="zh-CN" altLang="en-US" dirty="0">
              <a:latin typeface="+mn-ea"/>
              <a:ea typeface="+mn-ea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D40945-16E3-6D4B-B5B9-5B39F10CE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3167278"/>
            <a:ext cx="8596668" cy="860400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Hans" sz="2800" dirty="0">
                <a:solidFill>
                  <a:schemeClr val="tx1"/>
                </a:solidFill>
              </a:rPr>
              <a:t>——</a:t>
            </a:r>
            <a:r>
              <a:rPr kumimoji="1" lang="zh-Hans" altLang="en-US" sz="2800" dirty="0">
                <a:solidFill>
                  <a:schemeClr val="tx1"/>
                </a:solidFill>
              </a:rPr>
              <a:t>孟宣佑</a:t>
            </a:r>
            <a:endParaRPr kumimoji="1"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EC903FE-AC9B-BD47-98B4-F6ADA86BB451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62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331551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4EF5D7-ABDE-B64C-A163-DC19A47C1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TSplot</a:t>
            </a:r>
            <a:br>
              <a:rPr kumimoji="1"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1" lang="zh-CN" altLang="en-US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F0F8F6-2CCE-074E-9937-95580B8B6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68789"/>
            <a:ext cx="10800000" cy="5400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328AB27-5B00-9644-8FAC-32B41EC73E67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63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092513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4EF5D7-ABDE-B64C-A163-DC19A47C1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+mn-ea"/>
                <a:ea typeface="+mn-ea"/>
              </a:rPr>
              <a:t>1.</a:t>
            </a:r>
            <a:r>
              <a:rPr kumimoji="1" lang="zh-CN" altLang="en-US" dirty="0">
                <a:latin typeface="+mn-ea"/>
                <a:ea typeface="+mn-ea"/>
              </a:rPr>
              <a:t>季节指数</a:t>
            </a:r>
            <a:br>
              <a:rPr kumimoji="1" lang="en-US" altLang="zh-CN" dirty="0">
                <a:latin typeface="+mn-ea"/>
                <a:ea typeface="+mn-ea"/>
              </a:rPr>
            </a:br>
            <a:endParaRPr kumimoji="1" lang="zh-CN" altLang="en-US" dirty="0">
              <a:latin typeface="+mn-ea"/>
              <a:ea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275EB-E5D9-0C40-8F93-98FFD1B2F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3064"/>
            <a:ext cx="10800000" cy="5400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B3766F4-BB87-6C4F-B6FC-9293208D6147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64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334421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4EF5D7-ABDE-B64C-A163-DC19A47C1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09575"/>
            <a:ext cx="8596668" cy="1320800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+mn-ea"/>
                <a:ea typeface="+mn-ea"/>
              </a:rPr>
              <a:t>2.</a:t>
            </a:r>
            <a:r>
              <a:rPr kumimoji="1" lang="zh-CN" altLang="en-US" dirty="0">
                <a:latin typeface="+mn-ea"/>
                <a:ea typeface="+mn-ea"/>
              </a:rPr>
              <a:t>信号分解</a:t>
            </a:r>
            <a:r>
              <a:rPr kumimoji="1" lang="en-US" altLang="zh-CN" dirty="0">
                <a:latin typeface="+mn-ea"/>
                <a:ea typeface="+mn-ea"/>
              </a:rPr>
              <a:t>&amp;</a:t>
            </a:r>
            <a:r>
              <a:rPr kumimoji="1"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STL</a:t>
            </a:r>
            <a:r>
              <a:rPr kumimoji="1" lang="zh-CN" altLang="en-US" dirty="0">
                <a:latin typeface="+mn-ea"/>
                <a:ea typeface="+mn-ea"/>
              </a:rPr>
              <a:t>分解</a:t>
            </a:r>
            <a:br>
              <a:rPr kumimoji="1" lang="en-US" altLang="zh-CN" dirty="0">
                <a:latin typeface="+mn-ea"/>
                <a:ea typeface="+mn-ea"/>
              </a:rPr>
            </a:br>
            <a:r>
              <a:rPr kumimoji="1" lang="en-US" altLang="zh-CN" sz="3200" dirty="0">
                <a:latin typeface="+mn-ea"/>
                <a:ea typeface="+mn-ea"/>
              </a:rPr>
              <a:t>2.1 </a:t>
            </a:r>
            <a:r>
              <a:rPr kumimoji="1" lang="en-US" altLang="zh-CN" sz="3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decompose</a:t>
            </a:r>
            <a:endParaRPr kumimoji="1" lang="zh-CN" altLang="en-US" sz="3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495D3F-D07B-084A-9B70-1DFFE129C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58000"/>
            <a:ext cx="10800000" cy="5400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298B451-5D9C-3F47-B00F-7E4DDD2A4308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65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917818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4EF5D7-ABDE-B64C-A163-DC19A47C1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82952"/>
            <a:ext cx="4017214" cy="806483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Without seasonal</a:t>
            </a:r>
            <a:endParaRPr kumimoji="1" lang="zh-CN" altLang="en-US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B4DF9-B7AD-5548-B1F6-5CD4E53DA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106762"/>
            <a:ext cx="10800000" cy="5400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8A78104-3CF7-8840-AFCE-796B98DAD1B1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66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614064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4EF5D7-ABDE-B64C-A163-DC19A47C1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622" y="586400"/>
            <a:ext cx="2928271" cy="825626"/>
          </a:xfrm>
        </p:spPr>
        <p:txBody>
          <a:bodyPr>
            <a:normAutofit/>
          </a:bodyPr>
          <a:lstStyle/>
          <a:p>
            <a:r>
              <a:rPr kumimoji="1" lang="en-US" altLang="zh-CN" sz="3200" dirty="0">
                <a:latin typeface="+mn-ea"/>
                <a:ea typeface="+mn-ea"/>
              </a:rPr>
              <a:t>2.2 </a:t>
            </a:r>
            <a:r>
              <a:rPr kumimoji="1" lang="en-US" altLang="zh-CN" sz="3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STL</a:t>
            </a:r>
            <a:r>
              <a:rPr kumimoji="1" lang="zh-CN" altLang="en-US" sz="3200" dirty="0">
                <a:latin typeface="+mn-ea"/>
                <a:ea typeface="+mn-ea"/>
              </a:rPr>
              <a:t>分解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C8A1BF6-0545-4BD0-875B-0FFDF45D9859}"/>
              </a:ext>
            </a:extLst>
          </p:cNvPr>
          <p:cNvSpPr/>
          <p:nvPr/>
        </p:nvSpPr>
        <p:spPr>
          <a:xfrm>
            <a:off x="1382153" y="1888388"/>
            <a:ext cx="9427693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STL(Seasonal and Trend Decomposition by Loess</a:t>
            </a:r>
            <a:r>
              <a:rPr lang="en-US" altLang="zh-Han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800" dirty="0"/>
              <a:t>：</a:t>
            </a:r>
            <a:endParaRPr lang="en-US" altLang="zh-CN" sz="2800" dirty="0"/>
          </a:p>
          <a:p>
            <a:r>
              <a:rPr lang="zh-CN" altLang="en-US" sz="2800" dirty="0"/>
              <a:t>以鲁棒局部加权回归作为平滑方法的时间序列分解方法。</a:t>
            </a:r>
            <a:endParaRPr lang="en-US" altLang="zh-CN" sz="2800" dirty="0"/>
          </a:p>
          <a:p>
            <a:br>
              <a:rPr lang="pt-BR" altLang="zh-CN" sz="2800" dirty="0"/>
            </a:b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STL</a:t>
            </a:r>
            <a:r>
              <a:rPr lang="zh-CN" altLang="en-US" sz="2800" dirty="0"/>
              <a:t>分为内循环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(inner loop)</a:t>
            </a:r>
            <a:r>
              <a:rPr lang="zh-CN" altLang="en-US" sz="2800" dirty="0"/>
              <a:t>与外循环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(outer loop)</a:t>
            </a:r>
            <a:r>
              <a:rPr lang="zh-CN" altLang="en-US" sz="2800" dirty="0"/>
              <a:t>，</a:t>
            </a:r>
            <a:endParaRPr lang="en-US" altLang="zh-CN" sz="2800" dirty="0"/>
          </a:p>
          <a:p>
            <a:r>
              <a:rPr lang="zh-CN" altLang="en-US" sz="2800" dirty="0"/>
              <a:t>其中内循环主要进行趋势拟合与周期分量的计算，</a:t>
            </a:r>
            <a:endParaRPr lang="en-US" altLang="zh-CN" sz="2800" dirty="0"/>
          </a:p>
          <a:p>
            <a:r>
              <a:rPr lang="en-US" altLang="zh-CN" sz="2800" dirty="0"/>
              <a:t>       </a:t>
            </a:r>
            <a:r>
              <a:rPr lang="zh-CN" altLang="en-US" sz="2800" dirty="0"/>
              <a:t>外循环主要用于调节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robustness weight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3200" dirty="0"/>
          </a:p>
          <a:p>
            <a:endParaRPr lang="zh-CN" alt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8796000-97D9-4038-AC29-A61720B13C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Y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v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=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T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v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S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v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+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R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v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v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=1,⋯,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-italic"/>
              </a:rPr>
              <a:t>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4F4F4F"/>
                </a:solidFill>
                <a:effectLst/>
                <a:latin typeface="Arial" panose="020B0604020202020204" pitchFamily="34" charset="0"/>
                <a:ea typeface="PingFang SC"/>
              </a:rPr>
              <a:t>Yv=Tv+Sv+Rvv=1,⋯,N</a:t>
            </a:r>
            <a:b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8FB4A16-7E55-C140-AE81-C5A28E6B09D6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67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481783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C8A1BF6-0545-4BD0-875B-0FFDF45D9859}"/>
              </a:ext>
            </a:extLst>
          </p:cNvPr>
          <p:cNvSpPr/>
          <p:nvPr/>
        </p:nvSpPr>
        <p:spPr>
          <a:xfrm>
            <a:off x="691622" y="1896301"/>
            <a:ext cx="942769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800" dirty="0"/>
          </a:p>
          <a:p>
            <a:endParaRPr lang="en-US" altLang="zh-CN" sz="3200" dirty="0"/>
          </a:p>
          <a:p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D5C55DE-80DB-4FC1-8697-5BCD4731E201}"/>
              </a:ext>
            </a:extLst>
          </p:cNvPr>
          <p:cNvSpPr/>
          <p:nvPr/>
        </p:nvSpPr>
        <p:spPr>
          <a:xfrm>
            <a:off x="821704" y="581744"/>
            <a:ext cx="10548592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内循环：</a:t>
            </a:r>
            <a:endParaRPr lang="en-US" altLang="zh-CN" sz="2800" dirty="0"/>
          </a:p>
          <a:p>
            <a:endParaRPr lang="zh-CN" altLang="en-US" sz="2400" dirty="0"/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</a:t>
            </a:r>
            <a:r>
              <a:rPr lang="en-US" altLang="zh-CN" sz="2400" dirty="0"/>
              <a:t> </a:t>
            </a:r>
            <a:r>
              <a:rPr lang="zh-CN" altLang="en-US" sz="2400" dirty="0"/>
              <a:t>去趋势</a:t>
            </a:r>
            <a:r>
              <a:rPr lang="en-US" altLang="zh-CN" sz="2400" dirty="0"/>
              <a:t>(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Detrending</a:t>
            </a:r>
            <a:r>
              <a:rPr lang="en-US" altLang="zh-CN" sz="2400" dirty="0"/>
              <a:t>)</a:t>
            </a:r>
            <a:r>
              <a:rPr lang="zh-CN" altLang="en-US" sz="2400" dirty="0"/>
              <a:t>；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2: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zh-CN" altLang="en-US" sz="2400" dirty="0">
                <a:solidFill>
                  <a:srgbClr val="FF0000"/>
                </a:solidFill>
              </a:rPr>
              <a:t>周期子序列平滑</a:t>
            </a:r>
            <a:r>
              <a:rPr lang="en-US" altLang="zh-CN" sz="2400" dirty="0">
                <a:solidFill>
                  <a:srgbClr val="FF0000"/>
                </a:solidFill>
              </a:rPr>
              <a:t>(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Cycle-subseries smoothing</a:t>
            </a:r>
            <a:r>
              <a:rPr lang="en-US" altLang="zh-CN" sz="2400" dirty="0">
                <a:solidFill>
                  <a:srgbClr val="FF0000"/>
                </a:solidFill>
              </a:rPr>
              <a:t>)</a:t>
            </a:r>
            <a:r>
              <a:rPr lang="zh-CN" altLang="en-US" sz="2400" dirty="0"/>
              <a:t>，用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LOESS</a:t>
            </a:r>
            <a:r>
              <a:rPr lang="zh-CN" altLang="en-US" sz="2400" dirty="0"/>
              <a:t>对每个子序列做回归，并向前向后各延展一个周期；</a:t>
            </a:r>
            <a:endParaRPr lang="en-US" altLang="zh-CN" sz="2400" dirty="0"/>
          </a:p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3:</a:t>
            </a:r>
            <a:r>
              <a:rPr lang="en-US" altLang="zh-CN" sz="2400" dirty="0"/>
              <a:t> </a:t>
            </a:r>
            <a:r>
              <a:rPr lang="zh-CN" altLang="en-US" sz="2400" dirty="0">
                <a:solidFill>
                  <a:srgbClr val="FF0000"/>
                </a:solidFill>
              </a:rPr>
              <a:t>周期子序列的低通量过滤</a:t>
            </a:r>
            <a:r>
              <a:rPr lang="en-US" altLang="zh-CN" sz="2400" dirty="0">
                <a:solidFill>
                  <a:srgbClr val="FF0000"/>
                </a:solidFill>
              </a:rPr>
              <a:t>(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Low-Pass Filtering</a:t>
            </a:r>
            <a:r>
              <a:rPr lang="en-US" altLang="zh-CN" sz="2400" dirty="0">
                <a:solidFill>
                  <a:srgbClr val="FF0000"/>
                </a:solidFill>
              </a:rPr>
              <a:t>)</a:t>
            </a:r>
            <a:r>
              <a:rPr lang="zh-CN" altLang="en-US" sz="2400" dirty="0"/>
              <a:t>，对上一步骤序列进行移动平均后，进行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LOESS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zh-CN" altLang="en-US" sz="2400" dirty="0"/>
              <a:t>回归；</a:t>
            </a:r>
            <a:endParaRPr lang="en-US" altLang="zh-CN" sz="2400" dirty="0"/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4:</a:t>
            </a:r>
            <a:r>
              <a:rPr lang="en-US" altLang="zh-CN" sz="2400" dirty="0"/>
              <a:t> </a:t>
            </a:r>
            <a:r>
              <a:rPr lang="zh-CN" altLang="en-US" sz="2400" dirty="0"/>
              <a:t>去除平滑周期子序列趋势</a:t>
            </a:r>
            <a:r>
              <a:rPr lang="en-US" altLang="zh-CN" sz="2400" dirty="0"/>
              <a:t>(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Detrending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Smoothed Cycle-subseries</a:t>
            </a:r>
            <a:r>
              <a:rPr lang="en-US" altLang="zh-Hans" sz="2400" dirty="0"/>
              <a:t>)</a:t>
            </a:r>
            <a:r>
              <a:rPr lang="zh-CN" altLang="en-US" sz="2400" dirty="0"/>
              <a:t>；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5: </a:t>
            </a:r>
            <a:r>
              <a:rPr lang="zh-CN" altLang="en-US" sz="2400" dirty="0"/>
              <a:t>去周期</a:t>
            </a:r>
            <a:r>
              <a:rPr lang="en-US" altLang="zh-CN" sz="2400" dirty="0"/>
              <a:t>(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Deseasonalizing</a:t>
            </a:r>
            <a:r>
              <a:rPr lang="en-US" altLang="zh-CN" sz="2400" dirty="0"/>
              <a:t>)</a:t>
            </a:r>
            <a:r>
              <a:rPr lang="zh-CN" altLang="en-US" sz="2400" dirty="0"/>
              <a:t>；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6: </a:t>
            </a:r>
            <a:r>
              <a:rPr lang="zh-CN" altLang="en-US" sz="2400" dirty="0">
                <a:solidFill>
                  <a:srgbClr val="FF0000"/>
                </a:solidFill>
              </a:rPr>
              <a:t>趋势平滑</a:t>
            </a:r>
            <a:r>
              <a:rPr lang="en-US" altLang="zh-CN" sz="2400" dirty="0">
                <a:solidFill>
                  <a:srgbClr val="FF0000"/>
                </a:solidFill>
              </a:rPr>
              <a:t>(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Trend Smoothing</a:t>
            </a:r>
            <a:r>
              <a:rPr lang="en-US" altLang="zh-Hans" sz="2400" dirty="0">
                <a:solidFill>
                  <a:srgbClr val="FF0000"/>
                </a:solidFill>
              </a:rPr>
              <a:t>)</a:t>
            </a:r>
            <a:r>
              <a:rPr lang="zh-CN" altLang="en-US" sz="2400" dirty="0"/>
              <a:t>，对于去除周期之后的序列做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LOESS</a:t>
            </a:r>
            <a:r>
              <a:rPr lang="en-US" altLang="zh-CN" sz="2400" dirty="0"/>
              <a:t> </a:t>
            </a:r>
            <a:r>
              <a:rPr lang="zh-CN" altLang="en-US" sz="2400" dirty="0"/>
              <a:t>回归，得到趋势分量。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65A16D7-1594-44FB-860A-146BC4DB25AD}"/>
              </a:ext>
            </a:extLst>
          </p:cNvPr>
          <p:cNvSpPr/>
          <p:nvPr/>
        </p:nvSpPr>
        <p:spPr>
          <a:xfrm>
            <a:off x="821704" y="5085263"/>
            <a:ext cx="107732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Note:</a:t>
            </a:r>
          </a:p>
          <a:p>
            <a:pPr lvl="0"/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Cycle-subseries</a:t>
            </a:r>
            <a:r>
              <a:rPr lang="zh-CN" altLang="en-US" sz="2400" dirty="0">
                <a:solidFill>
                  <a:prstClr val="black"/>
                </a:solidFill>
              </a:rPr>
              <a:t>为每个周期相同位置的样本点组成的子序列。</a:t>
            </a:r>
            <a:endParaRPr lang="en-US" altLang="zh-CN" sz="2400" dirty="0">
              <a:solidFill>
                <a:prstClr val="black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1E64703-7AD7-6340-8703-F7DF9B61A333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68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376688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C8A1BF6-0545-4BD0-875B-0FFDF45D9859}"/>
              </a:ext>
            </a:extLst>
          </p:cNvPr>
          <p:cNvSpPr/>
          <p:nvPr/>
        </p:nvSpPr>
        <p:spPr>
          <a:xfrm>
            <a:off x="691622" y="1896301"/>
            <a:ext cx="942769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800" dirty="0"/>
          </a:p>
          <a:p>
            <a:endParaRPr lang="en-US" altLang="zh-CN" sz="3200" dirty="0"/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D5C55DE-80DB-4FC1-8697-5BCD4731E201}"/>
                  </a:ext>
                </a:extLst>
              </p:cNvPr>
              <p:cNvSpPr/>
              <p:nvPr/>
            </p:nvSpPr>
            <p:spPr>
              <a:xfrm>
                <a:off x="821704" y="486647"/>
                <a:ext cx="10548592" cy="72563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800" dirty="0"/>
                  <a:t>外循环：</a:t>
                </a:r>
                <a:r>
                  <a:rPr lang="zh-CN" altLang="en-US" sz="2400" dirty="0"/>
                  <a:t>调节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robustness weight</a:t>
                </a:r>
              </a:p>
              <a:p>
                <a:endParaRPr lang="en-US" altLang="zh-CN" sz="2400" dirty="0"/>
              </a:p>
              <a:p>
                <a:r>
                  <a:rPr lang="zh-CN" altLang="en-US" sz="2400" dirty="0"/>
                  <a:t>定义</a:t>
                </a:r>
                <a:endParaRPr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=6×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𝑚𝑒𝑑𝑖𝑎𝑛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(|</m:t>
                      </m:r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|)</m:t>
                      </m:r>
                    </m:oMath>
                  </m:oMathPara>
                </a14:m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US" sz="2400" dirty="0"/>
                  <a:t>对于位置为</a:t>
                </a:r>
                <a:r>
                  <a:rPr lang="en-US" altLang="zh-CN" sz="2400" dirty="0"/>
                  <a:t>v</a:t>
                </a:r>
                <a:r>
                  <a:rPr lang="zh-CN" altLang="en-US" sz="2400" dirty="0"/>
                  <a:t>的数据点，其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robustness weight</a:t>
                </a:r>
                <a:r>
                  <a:rPr lang="zh-CN" altLang="en-US" sz="2400" dirty="0"/>
                  <a:t>为</a:t>
                </a:r>
                <a:endParaRPr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|/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sz="2400" dirty="0"/>
              </a:p>
              <a:p>
                <a:endParaRPr lang="en-US" altLang="zh-CN" sz="2400" dirty="0"/>
              </a:p>
              <a:p>
                <a:r>
                  <a:rPr lang="zh-CN" altLang="en-US" sz="2400" dirty="0"/>
                  <a:t>其中</a:t>
                </a:r>
                <a:r>
                  <a:rPr lang="en-US" altLang="zh-CN" sz="2400" dirty="0"/>
                  <a:t>B</a:t>
                </a:r>
                <a:r>
                  <a:rPr lang="zh-CN" altLang="en-US" sz="2400" dirty="0"/>
                  <a:t>函数为双平方</a:t>
                </a:r>
                <a:r>
                  <a:rPr lang="en-US" altLang="zh-CN" sz="2400" dirty="0"/>
                  <a:t>(</a:t>
                </a:r>
                <a:r>
                  <a:rPr lang="en-US" altLang="zh-CN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bisquare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400" dirty="0"/>
                  <a:t>函数：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(1−</m:t>
                                  </m:r>
                                  <m:sSup>
                                    <m:sSup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0≤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&lt;1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0                 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        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≥1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zh-CN" sz="2400" dirty="0"/>
              </a:p>
              <a:p>
                <a:endParaRPr lang="en-US" altLang="zh-CN" sz="2400" dirty="0"/>
              </a:p>
              <a:p>
                <a:r>
                  <a:rPr lang="zh-CN" altLang="en-US" sz="2400" dirty="0"/>
                  <a:t>每一次迭代的内循环中，在</a:t>
                </a:r>
                <a:r>
                  <a:rPr lang="en-US" altLang="zh-CN" sz="2400" dirty="0"/>
                  <a:t>Step 2</a:t>
                </a:r>
                <a:r>
                  <a:rPr lang="zh-CN" altLang="en-US" sz="2400" dirty="0"/>
                  <a:t>与</a:t>
                </a:r>
                <a:r>
                  <a:rPr lang="en-US" altLang="zh-CN" sz="2400" dirty="0"/>
                  <a:t>Step 6</a:t>
                </a:r>
                <a:r>
                  <a:rPr lang="zh-CN" altLang="en-US" sz="2400" dirty="0"/>
                  <a:t>中以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robustness weight</a:t>
                </a:r>
                <a:r>
                  <a:rPr lang="zh-CN" altLang="en-US" sz="2400" dirty="0"/>
                  <a:t>做鲁棒局部</a:t>
                </a:r>
                <a:endParaRPr lang="en-US" altLang="zh-CN" sz="2400" dirty="0"/>
              </a:p>
              <a:p>
                <a:r>
                  <a:rPr lang="zh-CN" altLang="en-US" sz="2400" dirty="0"/>
                  <a:t>加权回归，以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减少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outlier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对回归的影响</a:t>
                </a:r>
                <a:r>
                  <a:rPr lang="zh-CN" altLang="en-US" sz="2400" dirty="0"/>
                  <a:t>。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zh-CN" altLang="en-US" sz="2400" dirty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D5C55DE-80DB-4FC1-8697-5BCD4731E2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04" y="486647"/>
                <a:ext cx="10548592" cy="7256345"/>
              </a:xfrm>
              <a:prstGeom prst="rect">
                <a:avLst/>
              </a:prstGeom>
              <a:blipFill>
                <a:blip r:embed="rId2"/>
                <a:stretch>
                  <a:fillRect l="-1214" t="-8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165A16D7-1594-44FB-860A-146BC4DB25AD}"/>
              </a:ext>
            </a:extLst>
          </p:cNvPr>
          <p:cNvSpPr/>
          <p:nvPr/>
        </p:nvSpPr>
        <p:spPr>
          <a:xfrm>
            <a:off x="821704" y="5364530"/>
            <a:ext cx="107732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altLang="zh-CN" sz="2400" dirty="0">
              <a:solidFill>
                <a:prstClr val="black"/>
              </a:solidFill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DF019F3-82A5-1443-957B-EE539116A0AA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69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57779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CE8C13-C25A-2D47-8746-F45139A22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Guangzhou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内容占位符 36">
            <a:extLst>
              <a:ext uri="{FF2B5EF4-FFF2-40B4-BE49-F238E27FC236}">
                <a16:creationId xmlns:a16="http://schemas.microsoft.com/office/drawing/2014/main" id="{5A6B55D2-43D0-B24C-9954-56D0E2A49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455743"/>
            <a:ext cx="10800000" cy="54000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0FE38-0D39-BF45-979B-2A63A8AF4CC2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7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647911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4EF5D7-ABDE-B64C-A163-DC19A47C1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451" y="503548"/>
            <a:ext cx="10309458" cy="1320800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zh-CN" altLang="en-US" sz="2800" dirty="0">
                <a:solidFill>
                  <a:prstClr val="black"/>
                </a:solidFill>
                <a:ea typeface="华文新魏" panose="02010800040101010101" pitchFamily="2" charset="-122"/>
                <a:cs typeface="+mn-cs"/>
              </a:rPr>
              <a:t>代码实现：</a:t>
            </a:r>
            <a:br>
              <a:rPr lang="en-US" altLang="zh-CN" sz="2800" dirty="0">
                <a:solidFill>
                  <a:prstClr val="black"/>
                </a:solidFill>
                <a:ea typeface="华文新魏" panose="02010800040101010101" pitchFamily="2" charset="-122"/>
                <a:cs typeface="+mn-cs"/>
              </a:rPr>
            </a:br>
            <a:r>
              <a:rPr lang="en-US" altLang="zh-CN" sz="2800" dirty="0" err="1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stl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dirty="0" err="1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Pcpt_ts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800" dirty="0" err="1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t.window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=13, </a:t>
            </a:r>
            <a:r>
              <a:rPr lang="en-US" altLang="zh-CN" sz="2800" dirty="0" err="1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s.window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=‘periodic’, robust=T)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5B2CDE-4ED8-A846-88C4-6A0F2849E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22" y="1314450"/>
            <a:ext cx="10800000" cy="5400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2A5EC31-A533-CB42-9D45-890D06FCDC5A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70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163297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4EF5D7-ABDE-B64C-A163-DC19A47C1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+mn-ea"/>
                <a:ea typeface="+mn-ea"/>
              </a:rPr>
              <a:t>3.</a:t>
            </a:r>
            <a:r>
              <a:rPr kumimoji="1"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Holt</a:t>
            </a:r>
            <a:r>
              <a:rPr kumimoji="1" lang="en-US" altLang="zh-Han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</a:t>
            </a:r>
            <a:r>
              <a:rPr kumimoji="1"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Winters</a:t>
            </a:r>
            <a:endParaRPr kumimoji="1" lang="zh-CN" altLang="en-US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7969D0-6C1B-3D47-8264-863E3462B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057275"/>
            <a:ext cx="10800000" cy="5400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A349869-4570-434D-9156-3B874220CF4B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71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393002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4EF5D7-ABDE-B64C-A163-DC19A47C1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Holt</a:t>
            </a:r>
            <a:r>
              <a:rPr kumimoji="1" lang="en-US" altLang="zh-Han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</a:t>
            </a:r>
            <a:r>
              <a:rPr kumimoji="1"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Winters forecast</a:t>
            </a:r>
            <a:endParaRPr kumimoji="1" lang="zh-CN" altLang="en-US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7969D0-6C1B-3D47-8264-863E3462B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057275"/>
            <a:ext cx="10800000" cy="5400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124FFA5-C952-D34E-A7CF-58571BCFED9B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72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855448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4EF5D7-ABDE-B64C-A163-DC19A47C1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+mn-ea"/>
                <a:ea typeface="+mn-ea"/>
              </a:rPr>
              <a:t>4. </a:t>
            </a:r>
            <a:r>
              <a:rPr kumimoji="1" lang="zh-CN" altLang="en-US" dirty="0">
                <a:latin typeface="+mn-ea"/>
                <a:ea typeface="+mn-ea"/>
              </a:rPr>
              <a:t>加法模型</a:t>
            </a:r>
            <a:br>
              <a:rPr kumimoji="1" lang="en-US" altLang="zh-CN" dirty="0">
                <a:latin typeface="+mn-ea"/>
                <a:ea typeface="+mn-ea"/>
              </a:rPr>
            </a:br>
            <a:endParaRPr kumimoji="1" lang="zh-CN" altLang="en-US" dirty="0">
              <a:latin typeface="+mn-ea"/>
              <a:ea typeface="+mn-ea"/>
            </a:endParaRPr>
          </a:p>
        </p:txBody>
      </p:sp>
      <p:graphicFrame>
        <p:nvGraphicFramePr>
          <p:cNvPr id="3" name="Object 4">
            <a:extLst>
              <a:ext uri="{FF2B5EF4-FFF2-40B4-BE49-F238E27FC236}">
                <a16:creationId xmlns:a16="http://schemas.microsoft.com/office/drawing/2014/main" id="{405C136F-B033-4240-8B18-338AC5FEF1D0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397774" y="623740"/>
          <a:ext cx="2908170" cy="646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9" r:id="rId3" imgW="1028700" imgH="228600" progId="Equation.3">
                  <p:embed/>
                </p:oleObj>
              </mc:Choice>
              <mc:Fallback>
                <p:oleObj r:id="rId3" imgW="1028700" imgH="228600" progId="Equation.3">
                  <p:embed/>
                  <p:pic>
                    <p:nvPicPr>
                      <p:cNvPr id="3" name="Object 4">
                        <a:extLst>
                          <a:ext uri="{FF2B5EF4-FFF2-40B4-BE49-F238E27FC236}">
                            <a16:creationId xmlns:a16="http://schemas.microsoft.com/office/drawing/2014/main" id="{405C136F-B033-4240-8B18-338AC5FEF1D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7774" y="623740"/>
                        <a:ext cx="2908170" cy="6462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1F6F188-8EA9-FB47-987A-32540C911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34" y="1284140"/>
            <a:ext cx="10800000" cy="5400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664D8B4-B70A-9140-A44B-C8A6061A47EB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73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943763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4EF5D7-ABDE-B64C-A163-DC19A47C1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+mn-ea"/>
                <a:ea typeface="+mn-ea"/>
              </a:rPr>
              <a:t>5. </a:t>
            </a:r>
            <a:r>
              <a:rPr kumimoji="1" lang="zh-CN" altLang="en-US" dirty="0">
                <a:latin typeface="+mn-ea"/>
                <a:ea typeface="+mn-ea"/>
              </a:rPr>
              <a:t>混合模型</a:t>
            </a:r>
            <a:br>
              <a:rPr kumimoji="1" lang="en-US" altLang="zh-CN" dirty="0">
                <a:latin typeface="+mn-ea"/>
                <a:ea typeface="+mn-ea"/>
              </a:rPr>
            </a:br>
            <a:endParaRPr kumimoji="1" lang="zh-CN" altLang="en-US" dirty="0">
              <a:latin typeface="+mn-ea"/>
              <a:ea typeface="+mn-ea"/>
            </a:endParaRP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B23CB267-954E-4763-83BB-AB498DFBC89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312491" y="609600"/>
          <a:ext cx="3116589" cy="63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3" name="公式" r:id="rId3" imgW="1117600" imgH="228600" progId="Equation.3">
                  <p:embed/>
                </p:oleObj>
              </mc:Choice>
              <mc:Fallback>
                <p:oleObj name="公式" r:id="rId3" imgW="1117600" imgH="228600" progId="Equation.3">
                  <p:embed/>
                  <p:pic>
                    <p:nvPicPr>
                      <p:cNvPr id="4" name="Object 4">
                        <a:extLst>
                          <a:ext uri="{FF2B5EF4-FFF2-40B4-BE49-F238E27FC236}">
                            <a16:creationId xmlns:a16="http://schemas.microsoft.com/office/drawing/2014/main" id="{B23CB267-954E-4763-83BB-AB498DFBC8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2491" y="609600"/>
                        <a:ext cx="3116589" cy="6389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A57C6985-0A48-AF44-9E45-FAD78DD78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34" y="1248501"/>
            <a:ext cx="10800000" cy="5400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A81D306-C44A-7E48-BB8F-5FE8CEF828C1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74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449692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210FA1B-CBCE-4E5F-80DC-C427E6BEC803}"/>
              </a:ext>
            </a:extLst>
          </p:cNvPr>
          <p:cNvSpPr txBox="1">
            <a:spLocks/>
          </p:cNvSpPr>
          <p:nvPr/>
        </p:nvSpPr>
        <p:spPr>
          <a:xfrm>
            <a:off x="778934" y="609600"/>
            <a:ext cx="8596668" cy="822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加法模型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&amp;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混合模型残差检验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3">
                <a:extLst>
                  <a:ext uri="{FF2B5EF4-FFF2-40B4-BE49-F238E27FC236}">
                    <a16:creationId xmlns:a16="http://schemas.microsoft.com/office/drawing/2014/main" id="{041EEC9C-FE9A-4CB7-9263-3E972D00F66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4863972"/>
                  </p:ext>
                </p:extLst>
              </p:nvPr>
            </p:nvGraphicFramePr>
            <p:xfrm>
              <a:off x="2349690" y="1677280"/>
              <a:ext cx="7492620" cy="349727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498524">
                      <a:extLst>
                        <a:ext uri="{9D8B030D-6E8A-4147-A177-3AD203B41FA5}">
                          <a16:colId xmlns:a16="http://schemas.microsoft.com/office/drawing/2014/main" val="176932839"/>
                        </a:ext>
                      </a:extLst>
                    </a:gridCol>
                    <a:gridCol w="1498524">
                      <a:extLst>
                        <a:ext uri="{9D8B030D-6E8A-4147-A177-3AD203B41FA5}">
                          <a16:colId xmlns:a16="http://schemas.microsoft.com/office/drawing/2014/main" val="1837155298"/>
                        </a:ext>
                      </a:extLst>
                    </a:gridCol>
                    <a:gridCol w="1498524">
                      <a:extLst>
                        <a:ext uri="{9D8B030D-6E8A-4147-A177-3AD203B41FA5}">
                          <a16:colId xmlns:a16="http://schemas.microsoft.com/office/drawing/2014/main" val="955232360"/>
                        </a:ext>
                      </a:extLst>
                    </a:gridCol>
                    <a:gridCol w="1498524">
                      <a:extLst>
                        <a:ext uri="{9D8B030D-6E8A-4147-A177-3AD203B41FA5}">
                          <a16:colId xmlns:a16="http://schemas.microsoft.com/office/drawing/2014/main" val="977683084"/>
                        </a:ext>
                      </a:extLst>
                    </a:gridCol>
                    <a:gridCol w="1498524">
                      <a:extLst>
                        <a:ext uri="{9D8B030D-6E8A-4147-A177-3AD203B41FA5}">
                          <a16:colId xmlns:a16="http://schemas.microsoft.com/office/drawing/2014/main" val="2748854388"/>
                        </a:ext>
                      </a:extLst>
                    </a:gridCol>
                  </a:tblGrid>
                  <a:tr h="677524">
                    <a:tc rowSpan="3"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endParaRPr lang="en-US" altLang="ja-JP" sz="36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  <a:p>
                          <a:pPr algn="ctr"/>
                          <a:r>
                            <a:rPr lang="ja-JP" altLang="en-US" sz="36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延迟</a:t>
                          </a:r>
                          <a:endParaRPr lang="en-US" altLang="ja-JP" sz="36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  <a:p>
                          <a:pPr algn="ctr"/>
                          <a:r>
                            <a:rPr lang="ja-JP" altLang="en-US" sz="36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阶数</a:t>
                          </a:r>
                          <a:endParaRPr lang="en-US" sz="36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/>
                        </a:solidFill>
                      </a:tcPr>
                    </a:tc>
                    <a:tc gridSpan="4"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ja-JP" altLang="en-US" sz="36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拟合残差白噪声检验</a:t>
                          </a:r>
                          <a:endParaRPr lang="en-US" sz="36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67571213"/>
                      </a:ext>
                    </a:extLst>
                  </a:tr>
                  <a:tr h="675757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endParaRPr lang="en-US" sz="28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>
                        <a:lnL w="381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40000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endParaRPr lang="en-US" sz="28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40000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3263709"/>
                      </a:ext>
                    </a:extLst>
                  </a:tr>
                  <a:tr h="655614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800" i="1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𝜒</m:t>
                                  </m:r>
                                </m:e>
                                <m:sup>
                                  <m:r>
                                    <a:rPr lang="en-US" altLang="zh-CN" sz="2800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 sz="2800" kern="1200" dirty="0">
                              <a:solidFill>
                                <a:schemeClr val="dk1"/>
                              </a:solidFill>
                              <a:latin typeface="华文新魏" panose="02010800040101010101" pitchFamily="2" charset="-122"/>
                              <a:ea typeface="华文新魏" panose="02010800040101010101" pitchFamily="2" charset="-122"/>
                              <a:cs typeface="+mn-cs"/>
                            </a:rPr>
                            <a:t>值</a:t>
                          </a:r>
                          <a:endParaRPr lang="en-US" sz="2800" kern="1200" dirty="0">
                            <a:solidFill>
                              <a:schemeClr val="dk1"/>
                            </a:solidFill>
                            <a:latin typeface="华文新魏" panose="02010800040101010101" pitchFamily="2" charset="-122"/>
                            <a:ea typeface="华文新魏" panose="02010800040101010101" pitchFamily="2" charset="-122"/>
                            <a:cs typeface="+mn-cs"/>
                          </a:endParaRPr>
                        </a:p>
                      </a:txBody>
                      <a:tcPr>
                        <a:lnL w="381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2800" dirty="0">
                              <a:latin typeface="Times New Roman" panose="02020603050405020304" pitchFamily="18" charset="0"/>
                              <a:ea typeface="华文新魏" panose="02010800040101010101" pitchFamily="2" charset="-122"/>
                              <a:cs typeface="Times New Roman" panose="02020603050405020304" pitchFamily="18" charset="0"/>
                            </a:rPr>
                            <a:t>P</a:t>
                          </a:r>
                          <a:r>
                            <a:rPr lang="zh-CN" altLang="en-US" sz="28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 </a:t>
                          </a:r>
                          <a:r>
                            <a:rPr lang="ja-JP" altLang="en-US" sz="28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值</a:t>
                          </a:r>
                          <a:endParaRPr lang="en-US" sz="28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800" i="1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𝜒</m:t>
                                  </m:r>
                                </m:e>
                                <m:sup>
                                  <m:r>
                                    <a:rPr lang="en-US" altLang="zh-CN" sz="2800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 sz="2800" kern="1200" dirty="0">
                              <a:solidFill>
                                <a:schemeClr val="dk1"/>
                              </a:solidFill>
                              <a:latin typeface="华文新魏" panose="02010800040101010101" pitchFamily="2" charset="-122"/>
                              <a:ea typeface="华文新魏" panose="02010800040101010101" pitchFamily="2" charset="-122"/>
                              <a:cs typeface="+mn-cs"/>
                            </a:rPr>
                            <a:t>值</a:t>
                          </a:r>
                          <a:endParaRPr lang="en-US" sz="2800" kern="1200" dirty="0">
                            <a:solidFill>
                              <a:schemeClr val="dk1"/>
                            </a:solidFill>
                            <a:latin typeface="华文新魏" panose="02010800040101010101" pitchFamily="2" charset="-122"/>
                            <a:ea typeface="华文新魏" panose="02010800040101010101" pitchFamily="2" charset="-122"/>
                            <a:cs typeface="+mn-cs"/>
                          </a:endParaRPr>
                        </a:p>
                        <a:p>
                          <a:pPr algn="ctr"/>
                          <a:endParaRPr lang="en-US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2800" dirty="0">
                              <a:latin typeface="Times New Roman" panose="02020603050405020304" pitchFamily="18" charset="0"/>
                              <a:ea typeface="华文新魏" panose="02010800040101010101" pitchFamily="2" charset="-122"/>
                              <a:cs typeface="Times New Roman" panose="02020603050405020304" pitchFamily="18" charset="0"/>
                            </a:rPr>
                            <a:t>P</a:t>
                          </a:r>
                          <a:r>
                            <a:rPr lang="zh-CN" altLang="en-US" sz="28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 </a:t>
                          </a:r>
                          <a:r>
                            <a:rPr lang="ja-JP" altLang="en-US" sz="28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值</a:t>
                          </a:r>
                          <a:endParaRPr lang="en-US" sz="28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2625589"/>
                      </a:ext>
                    </a:extLst>
                  </a:tr>
                  <a:tr h="675757"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8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12</a:t>
                          </a:r>
                          <a:endParaRPr lang="en-US" sz="28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8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27.08</a:t>
                          </a:r>
                          <a:endParaRPr lang="en-US" sz="28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8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0.027</a:t>
                          </a:r>
                          <a:endParaRPr lang="en-US" sz="28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8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32.14</a:t>
                          </a:r>
                          <a:endParaRPr lang="en-US" sz="28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8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0.0013</a:t>
                          </a:r>
                          <a:endParaRPr lang="en-US" sz="28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546123"/>
                      </a:ext>
                    </a:extLst>
                  </a:tr>
                  <a:tr h="675757"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ja-JP" altLang="en-US" sz="280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结果</a:t>
                          </a:r>
                          <a:endParaRPr lang="en-US" sz="28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40000"/>
                          </a:srgbClr>
                        </a:solidFill>
                      </a:tcPr>
                    </a:tc>
                    <a:tc gridSpan="4"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marL="0" algn="ctr" defTabSz="457200" rtl="0" eaLnBrk="1" latinLnBrk="0" hangingPunct="1"/>
                          <a:r>
                            <a:rPr lang="ja-JP" altLang="en-US" sz="2800" kern="1200" dirty="0">
                              <a:solidFill>
                                <a:schemeClr val="dk1"/>
                              </a:solidFill>
                              <a:latin typeface="华文新魏" panose="02010800040101010101" pitchFamily="2" charset="-122"/>
                              <a:ea typeface="华文新魏" panose="02010800040101010101" pitchFamily="2" charset="-122"/>
                              <a:cs typeface="+mn-cs"/>
                            </a:rPr>
                            <a:t>拟合模型均不显著</a:t>
                          </a:r>
                          <a:endParaRPr lang="en-US" sz="2800" kern="1200" dirty="0">
                            <a:solidFill>
                              <a:schemeClr val="dk1"/>
                            </a:solidFill>
                            <a:latin typeface="华文新魏" panose="02010800040101010101" pitchFamily="2" charset="-122"/>
                            <a:ea typeface="华文新魏" panose="02010800040101010101" pitchFamily="2" charset="-122"/>
                            <a:cs typeface="+mn-cs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40000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14370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3">
                <a:extLst>
                  <a:ext uri="{FF2B5EF4-FFF2-40B4-BE49-F238E27FC236}">
                    <a16:creationId xmlns:a16="http://schemas.microsoft.com/office/drawing/2014/main" id="{041EEC9C-FE9A-4CB7-9263-3E972D00F66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4863972"/>
                  </p:ext>
                </p:extLst>
              </p:nvPr>
            </p:nvGraphicFramePr>
            <p:xfrm>
              <a:off x="2349690" y="1677280"/>
              <a:ext cx="7492620" cy="349727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498524">
                      <a:extLst>
                        <a:ext uri="{9D8B030D-6E8A-4147-A177-3AD203B41FA5}">
                          <a16:colId xmlns:a16="http://schemas.microsoft.com/office/drawing/2014/main" val="176932839"/>
                        </a:ext>
                      </a:extLst>
                    </a:gridCol>
                    <a:gridCol w="1498524">
                      <a:extLst>
                        <a:ext uri="{9D8B030D-6E8A-4147-A177-3AD203B41FA5}">
                          <a16:colId xmlns:a16="http://schemas.microsoft.com/office/drawing/2014/main" val="1837155298"/>
                        </a:ext>
                      </a:extLst>
                    </a:gridCol>
                    <a:gridCol w="1498524">
                      <a:extLst>
                        <a:ext uri="{9D8B030D-6E8A-4147-A177-3AD203B41FA5}">
                          <a16:colId xmlns:a16="http://schemas.microsoft.com/office/drawing/2014/main" val="955232360"/>
                        </a:ext>
                      </a:extLst>
                    </a:gridCol>
                    <a:gridCol w="1498524">
                      <a:extLst>
                        <a:ext uri="{9D8B030D-6E8A-4147-A177-3AD203B41FA5}">
                          <a16:colId xmlns:a16="http://schemas.microsoft.com/office/drawing/2014/main" val="977683084"/>
                        </a:ext>
                      </a:extLst>
                    </a:gridCol>
                    <a:gridCol w="1498524">
                      <a:extLst>
                        <a:ext uri="{9D8B030D-6E8A-4147-A177-3AD203B41FA5}">
                          <a16:colId xmlns:a16="http://schemas.microsoft.com/office/drawing/2014/main" val="2748854388"/>
                        </a:ext>
                      </a:extLst>
                    </a:gridCol>
                  </a:tblGrid>
                  <a:tr h="677524">
                    <a:tc rowSpan="3"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endParaRPr lang="en-US" altLang="ja-JP" sz="36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  <a:p>
                          <a:pPr algn="ctr"/>
                          <a:r>
                            <a:rPr lang="ja-JP" altLang="en-US" sz="36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延迟</a:t>
                          </a:r>
                          <a:endParaRPr lang="en-US" altLang="ja-JP" sz="36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  <a:p>
                          <a:pPr algn="ctr"/>
                          <a:r>
                            <a:rPr lang="ja-JP" altLang="en-US" sz="36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阶数</a:t>
                          </a:r>
                          <a:endParaRPr lang="en-US" sz="36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/>
                        </a:solidFill>
                      </a:tcPr>
                    </a:tc>
                    <a:tc gridSpan="4"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ja-JP" altLang="en-US" sz="36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拟合残差白噪声检验</a:t>
                          </a:r>
                          <a:endParaRPr lang="en-US" sz="36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67571213"/>
                      </a:ext>
                    </a:extLst>
                  </a:tr>
                  <a:tr h="675757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endParaRPr lang="en-US" sz="28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>
                        <a:lnL w="381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40000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endParaRPr lang="en-US" sz="28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40000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3263709"/>
                      </a:ext>
                    </a:extLst>
                  </a:tr>
                  <a:tr h="79248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381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407" t="-182308" r="-301626" b="-173077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2800" dirty="0">
                              <a:latin typeface="Times New Roman" panose="02020603050405020304" pitchFamily="18" charset="0"/>
                              <a:ea typeface="华文新魏" panose="02010800040101010101" pitchFamily="2" charset="-122"/>
                              <a:cs typeface="Times New Roman" panose="02020603050405020304" pitchFamily="18" charset="0"/>
                            </a:rPr>
                            <a:t>P</a:t>
                          </a:r>
                          <a:r>
                            <a:rPr lang="zh-CN" altLang="en-US" sz="28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 </a:t>
                          </a:r>
                          <a:r>
                            <a:rPr lang="ja-JP" altLang="en-US" sz="28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值</a:t>
                          </a:r>
                          <a:endParaRPr lang="en-US" sz="28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0407" t="-182308" r="-101626" b="-173077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2800" dirty="0">
                              <a:latin typeface="Times New Roman" panose="02020603050405020304" pitchFamily="18" charset="0"/>
                              <a:ea typeface="华文新魏" panose="02010800040101010101" pitchFamily="2" charset="-122"/>
                              <a:cs typeface="Times New Roman" panose="02020603050405020304" pitchFamily="18" charset="0"/>
                            </a:rPr>
                            <a:t>P</a:t>
                          </a:r>
                          <a:r>
                            <a:rPr lang="zh-CN" altLang="en-US" sz="28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 </a:t>
                          </a:r>
                          <a:r>
                            <a:rPr lang="ja-JP" altLang="en-US" sz="28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值</a:t>
                          </a:r>
                          <a:endParaRPr lang="en-US" sz="28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2625589"/>
                      </a:ext>
                    </a:extLst>
                  </a:tr>
                  <a:tr h="675757"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8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12</a:t>
                          </a:r>
                          <a:endParaRPr lang="en-US" sz="28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8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27.08</a:t>
                          </a:r>
                          <a:endParaRPr lang="en-US" sz="28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8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0.027</a:t>
                          </a:r>
                          <a:endParaRPr lang="en-US" sz="28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8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32.14</a:t>
                          </a:r>
                          <a:endParaRPr lang="en-US" sz="28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8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0.0013</a:t>
                          </a:r>
                          <a:endParaRPr lang="en-US" sz="28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546123"/>
                      </a:ext>
                    </a:extLst>
                  </a:tr>
                  <a:tr h="675757"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ja-JP" altLang="en-US" sz="280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结果</a:t>
                          </a:r>
                          <a:endParaRPr lang="en-US" sz="28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40000"/>
                          </a:srgbClr>
                        </a:solidFill>
                      </a:tcPr>
                    </a:tc>
                    <a:tc gridSpan="4"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marL="0" algn="ctr" defTabSz="457200" rtl="0" eaLnBrk="1" latinLnBrk="0" hangingPunct="1"/>
                          <a:r>
                            <a:rPr lang="ja-JP" altLang="en-US" sz="2800" kern="1200" dirty="0">
                              <a:solidFill>
                                <a:schemeClr val="dk1"/>
                              </a:solidFill>
                              <a:latin typeface="华文新魏" panose="02010800040101010101" pitchFamily="2" charset="-122"/>
                              <a:ea typeface="华文新魏" panose="02010800040101010101" pitchFamily="2" charset="-122"/>
                              <a:cs typeface="+mn-cs"/>
                            </a:rPr>
                            <a:t>拟合模型均不显著</a:t>
                          </a:r>
                          <a:endParaRPr lang="en-US" sz="2800" kern="1200" dirty="0">
                            <a:solidFill>
                              <a:schemeClr val="dk1"/>
                            </a:solidFill>
                            <a:latin typeface="华文新魏" panose="02010800040101010101" pitchFamily="2" charset="-122"/>
                            <a:ea typeface="华文新魏" panose="02010800040101010101" pitchFamily="2" charset="-122"/>
                            <a:cs typeface="+mn-cs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40000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143708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810EDCF8-CBB1-47DE-8C50-390FB45B7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371" y="2366180"/>
            <a:ext cx="2516138" cy="561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8EF3BE-2D75-4285-B9E3-02CD48279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2986" y="2366180"/>
            <a:ext cx="2691938" cy="555500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4D059A2-200E-9947-A394-2725308024C9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75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220881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4EF5D7-ABDE-B64C-A163-DC19A47C1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88" y="245745"/>
            <a:ext cx="8596668" cy="1116965"/>
          </a:xfrm>
        </p:spPr>
        <p:txBody>
          <a:bodyPr>
            <a:normAutofit fontScale="90000"/>
          </a:bodyPr>
          <a:lstStyle/>
          <a:p>
            <a:r>
              <a:rPr kumimoji="1" lang="en-US" altLang="zh-CN" sz="4000" dirty="0">
                <a:latin typeface="+mn-ea"/>
                <a:ea typeface="+mn-ea"/>
              </a:rPr>
              <a:t>6.</a:t>
            </a:r>
            <a:r>
              <a:rPr kumimoji="1" lang="zh-CN" altLang="en-US" sz="4000" dirty="0">
                <a:latin typeface="+mn-ea"/>
                <a:ea typeface="+mn-ea"/>
              </a:rPr>
              <a:t>复杂季节模型</a:t>
            </a:r>
            <a:br>
              <a:rPr kumimoji="1" lang="en-US" altLang="zh-CN" dirty="0">
                <a:latin typeface="+mn-ea"/>
                <a:ea typeface="+mn-ea"/>
              </a:rPr>
            </a:br>
            <a:r>
              <a:rPr kumimoji="1" lang="en-US" altLang="zh-CN" dirty="0">
                <a:latin typeface="+mn-ea"/>
                <a:ea typeface="+mn-ea"/>
              </a:rPr>
              <a:t>6.1 </a:t>
            </a:r>
            <a:r>
              <a:rPr kumimoji="1" lang="en-US" altLang="zh-CN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autoARIMA</a:t>
            </a:r>
            <a:r>
              <a:rPr kumimoji="1" lang="en-US" altLang="zh-CN" dirty="0">
                <a:latin typeface="Times" pitchFamily="2" charset="0"/>
                <a:ea typeface="+mn-ea"/>
              </a:rPr>
              <a:t>(0,0,0)(0,0,2)[12]</a:t>
            </a:r>
            <a:endParaRPr kumimoji="1" lang="zh-CN" altLang="en-US" dirty="0">
              <a:latin typeface="Times" pitchFamily="2" charset="0"/>
              <a:ea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336B00-5199-2446-9596-EBF9C8AA7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88" y="1331595"/>
            <a:ext cx="10800000" cy="5400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509F4AF-9F03-E141-A009-6362817956CB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76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955324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4EF5D7-ABDE-B64C-A163-DC19A47C1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66" y="457835"/>
            <a:ext cx="8596668" cy="619760"/>
          </a:xfrm>
        </p:spPr>
        <p:txBody>
          <a:bodyPr>
            <a:normAutofit/>
          </a:bodyPr>
          <a:lstStyle/>
          <a:p>
            <a:r>
              <a:rPr kumimoji="1" lang="en-US" altLang="zh-CN" sz="3200" dirty="0">
                <a:latin typeface="+mn-ea"/>
                <a:ea typeface="+mn-ea"/>
              </a:rPr>
              <a:t>6.2 </a:t>
            </a:r>
            <a:r>
              <a:rPr kumimoji="1" lang="en-US" altLang="zh-CN" sz="3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ARIMA</a:t>
            </a:r>
            <a:r>
              <a:rPr kumimoji="1" lang="en-US" altLang="zh-CN" sz="3200" dirty="0">
                <a:latin typeface="Times" pitchFamily="2" charset="0"/>
                <a:ea typeface="+mn-ea"/>
              </a:rPr>
              <a:t>(0,0,0)(0,1,1)[12]</a:t>
            </a:r>
            <a:endParaRPr kumimoji="1" lang="zh-CN" altLang="en-US" sz="3200" dirty="0">
              <a:latin typeface="Times" pitchFamily="2" charset="0"/>
              <a:ea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336B00-5199-2446-9596-EBF9C8AA7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057275"/>
            <a:ext cx="10800000" cy="5400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8BDCADF-96C9-AF44-9619-273E228A5C7A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77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466384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141F4A9-A870-451D-A899-BC4520344875}"/>
              </a:ext>
            </a:extLst>
          </p:cNvPr>
          <p:cNvSpPr txBox="1">
            <a:spLocks/>
          </p:cNvSpPr>
          <p:nvPr/>
        </p:nvSpPr>
        <p:spPr>
          <a:xfrm>
            <a:off x="867555" y="517961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复杂季节模型检验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3">
                <a:extLst>
                  <a:ext uri="{FF2B5EF4-FFF2-40B4-BE49-F238E27FC236}">
                    <a16:creationId xmlns:a16="http://schemas.microsoft.com/office/drawing/2014/main" id="{47E31E1C-5527-424B-B558-3B0338C8E2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3316896"/>
                  </p:ext>
                </p:extLst>
              </p:nvPr>
            </p:nvGraphicFramePr>
            <p:xfrm>
              <a:off x="911666" y="1562628"/>
              <a:ext cx="10761222" cy="4141048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793537">
                      <a:extLst>
                        <a:ext uri="{9D8B030D-6E8A-4147-A177-3AD203B41FA5}">
                          <a16:colId xmlns:a16="http://schemas.microsoft.com/office/drawing/2014/main" val="2036633934"/>
                        </a:ext>
                      </a:extLst>
                    </a:gridCol>
                    <a:gridCol w="1793537">
                      <a:extLst>
                        <a:ext uri="{9D8B030D-6E8A-4147-A177-3AD203B41FA5}">
                          <a16:colId xmlns:a16="http://schemas.microsoft.com/office/drawing/2014/main" val="44511165"/>
                        </a:ext>
                      </a:extLst>
                    </a:gridCol>
                    <a:gridCol w="1793537">
                      <a:extLst>
                        <a:ext uri="{9D8B030D-6E8A-4147-A177-3AD203B41FA5}">
                          <a16:colId xmlns:a16="http://schemas.microsoft.com/office/drawing/2014/main" val="2515152650"/>
                        </a:ext>
                      </a:extLst>
                    </a:gridCol>
                    <a:gridCol w="1793537">
                      <a:extLst>
                        <a:ext uri="{9D8B030D-6E8A-4147-A177-3AD203B41FA5}">
                          <a16:colId xmlns:a16="http://schemas.microsoft.com/office/drawing/2014/main" val="2668368843"/>
                        </a:ext>
                      </a:extLst>
                    </a:gridCol>
                    <a:gridCol w="1793537">
                      <a:extLst>
                        <a:ext uri="{9D8B030D-6E8A-4147-A177-3AD203B41FA5}">
                          <a16:colId xmlns:a16="http://schemas.microsoft.com/office/drawing/2014/main" val="828841751"/>
                        </a:ext>
                      </a:extLst>
                    </a:gridCol>
                    <a:gridCol w="1793537">
                      <a:extLst>
                        <a:ext uri="{9D8B030D-6E8A-4147-A177-3AD203B41FA5}">
                          <a16:colId xmlns:a16="http://schemas.microsoft.com/office/drawing/2014/main" val="3536021407"/>
                        </a:ext>
                      </a:extLst>
                    </a:gridCol>
                  </a:tblGrid>
                  <a:tr h="799042">
                    <a:tc gridSpan="3"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ja-JP" altLang="en-US" sz="36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残差白噪声检验</a:t>
                          </a:r>
                          <a:endParaRPr lang="en-US" sz="36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ja-JP" altLang="en-US" sz="36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参数显著性检验</a:t>
                          </a:r>
                          <a:endParaRPr lang="en-US" sz="36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5402430"/>
                      </a:ext>
                    </a:extLst>
                  </a:tr>
                  <a:tr h="799042"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ja-JP" altLang="en-US" sz="28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延迟阶数</a:t>
                          </a:r>
                          <a:endParaRPr lang="en-US" sz="28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800" i="1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𝜒</m:t>
                                  </m:r>
                                </m:e>
                                <m:sup>
                                  <m:r>
                                    <a:rPr lang="en-US" altLang="zh-CN" sz="2800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 sz="28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值</a:t>
                          </a:r>
                          <a:endParaRPr lang="en-US" sz="28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8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   </a:t>
                          </a:r>
                          <a:r>
                            <a:rPr lang="en-US" altLang="ja-JP" sz="2800" dirty="0">
                              <a:latin typeface="Times New Roman" panose="02020603050405020304" pitchFamily="18" charset="0"/>
                              <a:ea typeface="华文新魏" panose="02010800040101010101" pitchFamily="2" charset="-122"/>
                              <a:cs typeface="Times New Roman" panose="02020603050405020304" pitchFamily="18" charset="0"/>
                            </a:rPr>
                            <a:t>P</a:t>
                          </a:r>
                          <a:r>
                            <a:rPr lang="zh-CN" altLang="en-US" sz="28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 </a:t>
                          </a:r>
                          <a:r>
                            <a:rPr lang="ja-JP" altLang="en-US" sz="28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值</a:t>
                          </a:r>
                          <a:endParaRPr lang="en-US" sz="28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ja-JP" altLang="en-US" sz="28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待估参数</a:t>
                          </a:r>
                          <a:endParaRPr lang="en-US" sz="28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800" dirty="0">
                              <a:latin typeface="Times New Roman" panose="02020603050405020304" pitchFamily="18" charset="0"/>
                              <a:ea typeface="华文新魏" panose="02010800040101010101" pitchFamily="2" charset="-122"/>
                              <a:cs typeface="Times New Roman" panose="02020603050405020304" pitchFamily="18" charset="0"/>
                            </a:rPr>
                            <a:t>t</a:t>
                          </a:r>
                          <a:r>
                            <a:rPr lang="ja-JP" altLang="en-US" sz="28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统计量</a:t>
                          </a:r>
                          <a:endParaRPr lang="en-US" sz="28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800" dirty="0">
                              <a:latin typeface="Times New Roman" panose="02020603050405020304" pitchFamily="18" charset="0"/>
                              <a:ea typeface="华文新魏" panose="02010800040101010101" pitchFamily="2" charset="-122"/>
                              <a:cs typeface="Times New Roman" panose="02020603050405020304" pitchFamily="18" charset="0"/>
                            </a:rPr>
                            <a:t>P</a:t>
                          </a:r>
                          <a:r>
                            <a:rPr lang="zh-CN" altLang="en-US" sz="28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 </a:t>
                          </a:r>
                          <a:r>
                            <a:rPr lang="ja-JP" altLang="en-US" sz="28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值</a:t>
                          </a:r>
                          <a:endParaRPr lang="en-US" sz="28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2876475"/>
                      </a:ext>
                    </a:extLst>
                  </a:tr>
                  <a:tr h="799042"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8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6</a:t>
                          </a:r>
                          <a:endParaRPr lang="en-US" sz="28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8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3.09</a:t>
                          </a:r>
                          <a:endParaRPr lang="en-US" sz="28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8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0.7969</a:t>
                          </a:r>
                          <a:endParaRPr lang="en-US" sz="28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28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  <a:p>
                          <a:pPr algn="ctr"/>
                          <a:r>
                            <a:rPr lang="en-US" altLang="zh-CN" sz="28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(-0.8774)</a:t>
                          </a:r>
                          <a:endParaRPr lang="en-US" sz="28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28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-14.36</a:t>
                          </a: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8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0.0048</a:t>
                          </a:r>
                          <a:endParaRPr lang="en-US" sz="28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6237718"/>
                      </a:ext>
                    </a:extLst>
                  </a:tr>
                  <a:tr h="799042"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8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12</a:t>
                          </a:r>
                          <a:endParaRPr lang="en-US" sz="28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8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10.14</a:t>
                          </a:r>
                          <a:endParaRPr lang="en-US" sz="28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8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0.6038</a:t>
                          </a:r>
                          <a:endParaRPr lang="en-US" sz="28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endParaRPr lang="en-US" sz="28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endParaRPr lang="en-US" sz="28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endParaRPr lang="en-US" sz="28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592480"/>
                      </a:ext>
                    </a:extLst>
                  </a:tr>
                  <a:tr h="799042"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ja-JP" altLang="en-US" sz="28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结果</a:t>
                          </a:r>
                          <a:endParaRPr lang="en-US" sz="28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20000"/>
                          </a:srgbClr>
                        </a:solidFill>
                      </a:tcPr>
                    </a:tc>
                    <a:tc gridSpan="2"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ja-JP" altLang="en-US" sz="28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模型显著</a:t>
                          </a:r>
                          <a:endParaRPr lang="en-US" sz="28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20000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ja-JP" altLang="en-US" sz="28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参数显著</a:t>
                          </a:r>
                          <a:endParaRPr lang="en-US" sz="28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20000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9163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3">
                <a:extLst>
                  <a:ext uri="{FF2B5EF4-FFF2-40B4-BE49-F238E27FC236}">
                    <a16:creationId xmlns:a16="http://schemas.microsoft.com/office/drawing/2014/main" id="{47E31E1C-5527-424B-B558-3B0338C8E2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3316896"/>
                  </p:ext>
                </p:extLst>
              </p:nvPr>
            </p:nvGraphicFramePr>
            <p:xfrm>
              <a:off x="911666" y="1562628"/>
              <a:ext cx="10761222" cy="4141048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793537">
                      <a:extLst>
                        <a:ext uri="{9D8B030D-6E8A-4147-A177-3AD203B41FA5}">
                          <a16:colId xmlns:a16="http://schemas.microsoft.com/office/drawing/2014/main" val="2036633934"/>
                        </a:ext>
                      </a:extLst>
                    </a:gridCol>
                    <a:gridCol w="1793537">
                      <a:extLst>
                        <a:ext uri="{9D8B030D-6E8A-4147-A177-3AD203B41FA5}">
                          <a16:colId xmlns:a16="http://schemas.microsoft.com/office/drawing/2014/main" val="44511165"/>
                        </a:ext>
                      </a:extLst>
                    </a:gridCol>
                    <a:gridCol w="1793537">
                      <a:extLst>
                        <a:ext uri="{9D8B030D-6E8A-4147-A177-3AD203B41FA5}">
                          <a16:colId xmlns:a16="http://schemas.microsoft.com/office/drawing/2014/main" val="2515152650"/>
                        </a:ext>
                      </a:extLst>
                    </a:gridCol>
                    <a:gridCol w="1793537">
                      <a:extLst>
                        <a:ext uri="{9D8B030D-6E8A-4147-A177-3AD203B41FA5}">
                          <a16:colId xmlns:a16="http://schemas.microsoft.com/office/drawing/2014/main" val="2668368843"/>
                        </a:ext>
                      </a:extLst>
                    </a:gridCol>
                    <a:gridCol w="1793537">
                      <a:extLst>
                        <a:ext uri="{9D8B030D-6E8A-4147-A177-3AD203B41FA5}">
                          <a16:colId xmlns:a16="http://schemas.microsoft.com/office/drawing/2014/main" val="828841751"/>
                        </a:ext>
                      </a:extLst>
                    </a:gridCol>
                    <a:gridCol w="1793537">
                      <a:extLst>
                        <a:ext uri="{9D8B030D-6E8A-4147-A177-3AD203B41FA5}">
                          <a16:colId xmlns:a16="http://schemas.microsoft.com/office/drawing/2014/main" val="3536021407"/>
                        </a:ext>
                      </a:extLst>
                    </a:gridCol>
                  </a:tblGrid>
                  <a:tr h="799042">
                    <a:tc gridSpan="3"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ja-JP" altLang="en-US" sz="36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残差白噪声检验</a:t>
                          </a:r>
                          <a:endParaRPr lang="en-US" sz="36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ja-JP" altLang="en-US" sz="36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参数显著性检验</a:t>
                          </a:r>
                          <a:endParaRPr lang="en-US" sz="36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5402430"/>
                      </a:ext>
                    </a:extLst>
                  </a:tr>
                  <a:tr h="799042"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ja-JP" altLang="en-US" sz="28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延迟阶数</a:t>
                          </a:r>
                          <a:endParaRPr lang="en-US" sz="28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t="-101527" r="-400678" b="-323664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8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   </a:t>
                          </a:r>
                          <a:r>
                            <a:rPr lang="en-US" altLang="ja-JP" sz="2800" dirty="0">
                              <a:latin typeface="Times New Roman" panose="02020603050405020304" pitchFamily="18" charset="0"/>
                              <a:ea typeface="华文新魏" panose="02010800040101010101" pitchFamily="2" charset="-122"/>
                              <a:cs typeface="Times New Roman" panose="02020603050405020304" pitchFamily="18" charset="0"/>
                            </a:rPr>
                            <a:t>P</a:t>
                          </a:r>
                          <a:r>
                            <a:rPr lang="zh-CN" altLang="en-US" sz="28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 </a:t>
                          </a:r>
                          <a:r>
                            <a:rPr lang="ja-JP" altLang="en-US" sz="28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值</a:t>
                          </a:r>
                          <a:endParaRPr lang="en-US" sz="28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ja-JP" altLang="en-US" sz="28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待估参数</a:t>
                          </a:r>
                          <a:endParaRPr lang="en-US" sz="28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800" dirty="0">
                              <a:latin typeface="Times New Roman" panose="02020603050405020304" pitchFamily="18" charset="0"/>
                              <a:ea typeface="华文新魏" panose="02010800040101010101" pitchFamily="2" charset="-122"/>
                              <a:cs typeface="Times New Roman" panose="02020603050405020304" pitchFamily="18" charset="0"/>
                            </a:rPr>
                            <a:t>t</a:t>
                          </a:r>
                          <a:r>
                            <a:rPr lang="ja-JP" altLang="en-US" sz="28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统计量</a:t>
                          </a:r>
                          <a:endParaRPr lang="en-US" sz="28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800" dirty="0">
                              <a:latin typeface="Times New Roman" panose="02020603050405020304" pitchFamily="18" charset="0"/>
                              <a:ea typeface="华文新魏" panose="02010800040101010101" pitchFamily="2" charset="-122"/>
                              <a:cs typeface="Times New Roman" panose="02020603050405020304" pitchFamily="18" charset="0"/>
                            </a:rPr>
                            <a:t>P</a:t>
                          </a:r>
                          <a:r>
                            <a:rPr lang="zh-CN" altLang="en-US" sz="28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 </a:t>
                          </a:r>
                          <a:r>
                            <a:rPr lang="ja-JP" altLang="en-US" sz="28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值</a:t>
                          </a:r>
                          <a:endParaRPr lang="en-US" sz="28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2876475"/>
                      </a:ext>
                    </a:extLst>
                  </a:tr>
                  <a:tr h="944880"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8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6</a:t>
                          </a:r>
                          <a:endParaRPr lang="en-US" sz="28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8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3.09</a:t>
                          </a:r>
                          <a:endParaRPr lang="en-US" sz="28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8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0.7969</a:t>
                          </a:r>
                          <a:endParaRPr lang="en-US" sz="28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0680" t="-169231" r="-202041" b="-171795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28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-14.36</a:t>
                          </a: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8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0.0048</a:t>
                          </a:r>
                          <a:endParaRPr lang="en-US" sz="28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6237718"/>
                      </a:ext>
                    </a:extLst>
                  </a:tr>
                  <a:tr h="799042"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8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12</a:t>
                          </a:r>
                          <a:endParaRPr lang="en-US" sz="28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8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10.14</a:t>
                          </a:r>
                          <a:endParaRPr lang="en-US" sz="28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8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0.6038</a:t>
                          </a:r>
                          <a:endParaRPr lang="en-US" sz="28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endParaRPr lang="en-US" sz="28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endParaRPr lang="en-US" sz="28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endParaRPr lang="en-US" sz="28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592480"/>
                      </a:ext>
                    </a:extLst>
                  </a:tr>
                  <a:tr h="799042"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ja-JP" altLang="en-US" sz="28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结果</a:t>
                          </a:r>
                          <a:endParaRPr lang="en-US" sz="28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20000"/>
                          </a:srgbClr>
                        </a:solidFill>
                      </a:tcPr>
                    </a:tc>
                    <a:tc gridSpan="2"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ja-JP" altLang="en-US" sz="28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模型显著</a:t>
                          </a:r>
                          <a:endParaRPr lang="en-US" sz="28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20000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ja-JP" altLang="en-US" sz="2800" dirty="0">
                              <a:latin typeface="华文新魏" panose="02010800040101010101" pitchFamily="2" charset="-122"/>
                              <a:ea typeface="华文新魏" panose="02010800040101010101" pitchFamily="2" charset="-122"/>
                            </a:rPr>
                            <a:t>参数显著</a:t>
                          </a:r>
                          <a:endParaRPr lang="en-US" sz="2800" dirty="0">
                            <a:latin typeface="华文新魏" panose="02010800040101010101" pitchFamily="2" charset="-122"/>
                            <a:ea typeface="华文新魏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20000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91632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3E8A005-A042-C74C-A653-17387317A7FC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78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970555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4EF5D7-ABDE-B64C-A163-DC19A47C1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63420"/>
            <a:ext cx="2360506" cy="853440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Gaussian</a:t>
            </a:r>
            <a:endParaRPr kumimoji="1" lang="zh-CN" altLang="en-US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F0C131E-8F9C-734C-B4AC-ED94DDB6F905}"/>
              </a:ext>
            </a:extLst>
          </p:cNvPr>
          <p:cNvGrpSpPr/>
          <p:nvPr/>
        </p:nvGrpSpPr>
        <p:grpSpPr>
          <a:xfrm>
            <a:off x="4618532" y="245945"/>
            <a:ext cx="7202441" cy="6628840"/>
            <a:chOff x="4304207" y="229160"/>
            <a:chExt cx="7202441" cy="66288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C5E812E-10FE-5247-A735-9B21D37CC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04207" y="3258000"/>
              <a:ext cx="7200000" cy="3600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1ED677-C7A4-0A47-A0E7-158125BC7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06648" y="229160"/>
              <a:ext cx="7200000" cy="3600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04FEB731-D998-40E0-BF8B-09D116C412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3038642"/>
                  </p:ext>
                </p:extLst>
              </p:nvPr>
            </p:nvGraphicFramePr>
            <p:xfrm>
              <a:off x="536887" y="2870904"/>
              <a:ext cx="3969126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06092">
                      <a:extLst>
                        <a:ext uri="{9D8B030D-6E8A-4147-A177-3AD203B41FA5}">
                          <a16:colId xmlns:a16="http://schemas.microsoft.com/office/drawing/2014/main" val="1132025690"/>
                        </a:ext>
                      </a:extLst>
                    </a:gridCol>
                    <a:gridCol w="817825">
                      <a:extLst>
                        <a:ext uri="{9D8B030D-6E8A-4147-A177-3AD203B41FA5}">
                          <a16:colId xmlns:a16="http://schemas.microsoft.com/office/drawing/2014/main" val="1729187942"/>
                        </a:ext>
                      </a:extLst>
                    </a:gridCol>
                    <a:gridCol w="2045209">
                      <a:extLst>
                        <a:ext uri="{9D8B030D-6E8A-4147-A177-3AD203B41FA5}">
                          <a16:colId xmlns:a16="http://schemas.microsoft.com/office/drawing/2014/main" val="3994061177"/>
                        </a:ext>
                      </a:extLst>
                    </a:gridCol>
                  </a:tblGrid>
                  <a:tr h="443521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J</a:t>
                          </a:r>
                          <a:r>
                            <a:rPr lang="en-US" altLang="zh-Hans" sz="24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arque</a:t>
                          </a:r>
                          <a:r>
                            <a:rPr lang="zh-Hans" altLang="en-US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Hans" sz="24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Bera</a:t>
                          </a:r>
                          <a:r>
                            <a:rPr lang="zh-Hans" altLang="en-US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Hans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Test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2726251"/>
                      </a:ext>
                    </a:extLst>
                  </a:tr>
                  <a:tr h="44352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1" smtClean="0"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  <m:sup>
                                    <m:r>
                                      <a:rPr lang="en-US" altLang="zh-Han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Hans" sz="24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  <a:r>
                            <a:rPr lang="en-US" altLang="zh-Hans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-value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4859041"/>
                      </a:ext>
                    </a:extLst>
                  </a:tr>
                  <a:tr h="4435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492.69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2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&lt; 2.2e-16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385486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04FEB731-D998-40E0-BF8B-09D116C412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3038642"/>
                  </p:ext>
                </p:extLst>
              </p:nvPr>
            </p:nvGraphicFramePr>
            <p:xfrm>
              <a:off x="536887" y="2870904"/>
              <a:ext cx="3969126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06092">
                      <a:extLst>
                        <a:ext uri="{9D8B030D-6E8A-4147-A177-3AD203B41FA5}">
                          <a16:colId xmlns:a16="http://schemas.microsoft.com/office/drawing/2014/main" val="1132025690"/>
                        </a:ext>
                      </a:extLst>
                    </a:gridCol>
                    <a:gridCol w="817825">
                      <a:extLst>
                        <a:ext uri="{9D8B030D-6E8A-4147-A177-3AD203B41FA5}">
                          <a16:colId xmlns:a16="http://schemas.microsoft.com/office/drawing/2014/main" val="1729187942"/>
                        </a:ext>
                      </a:extLst>
                    </a:gridCol>
                    <a:gridCol w="2045209">
                      <a:extLst>
                        <a:ext uri="{9D8B030D-6E8A-4147-A177-3AD203B41FA5}">
                          <a16:colId xmlns:a16="http://schemas.microsoft.com/office/drawing/2014/main" val="3994061177"/>
                        </a:ext>
                      </a:extLst>
                    </a:gridCol>
                  </a:tblGrid>
                  <a:tr h="457200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J</a:t>
                          </a:r>
                          <a:r>
                            <a:rPr lang="en-US" altLang="zh-Hans" sz="24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arque</a:t>
                          </a:r>
                          <a:r>
                            <a:rPr lang="zh-Hans" altLang="en-US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Hans" sz="24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Bera</a:t>
                          </a:r>
                          <a:r>
                            <a:rPr lang="zh-Hans" altLang="en-US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Hans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Test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272625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49" t="-107895" r="-260440" b="-12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Hans" sz="24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  <a:r>
                            <a:rPr lang="en-US" altLang="zh-Hans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-value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485904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492.69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2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&lt; 2.2e-16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385486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AC8B5C7-8437-834F-A6AE-78A118A6BF8D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79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92688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89A3E3-33DE-3C4E-BA83-DDCF79420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Shanghai</a:t>
            </a:r>
            <a:r>
              <a:rPr kumimoji="1" lang="zh-Han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55135E1C-1EB9-934B-83A5-22A41C95A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441455"/>
            <a:ext cx="10800000" cy="5400000"/>
          </a:xfr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FFB5F80-8602-3844-8C7C-8E9A50E322F7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8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0317114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4EF5D7-ABDE-B64C-A163-DC19A47C1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Out-sample forecast</a:t>
            </a:r>
            <a:endParaRPr kumimoji="1" lang="zh-CN" altLang="en-US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336B00-5199-2446-9596-EBF9C8AA7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057275"/>
            <a:ext cx="10800000" cy="5400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105EAC0-E7AC-9449-AE6A-70EE259EBA45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80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092621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4EF5D7-ABDE-B64C-A163-DC19A47C1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dynamic forecast</a:t>
            </a:r>
            <a:endParaRPr kumimoji="1" lang="zh-CN" altLang="en-US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336B00-5199-2446-9596-EBF9C8AA7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057275"/>
            <a:ext cx="10800000" cy="5400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78C000D-A08D-4D4B-8970-41AC5E789042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81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018256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4EF5D7-ABDE-B64C-A163-DC19A47C1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Prediction error</a:t>
            </a:r>
            <a:endParaRPr kumimoji="1" lang="zh-CN" altLang="en-US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336B00-5199-2446-9596-EBF9C8AA7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057275"/>
            <a:ext cx="10800000" cy="5400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A1E1A99-6C82-C64A-A5F9-29B9676F83AC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82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1659323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4EF5D7-ABDE-B64C-A163-DC19A47C1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32528"/>
            <a:ext cx="8596668" cy="1320800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Outlier</a:t>
            </a:r>
            <a:endParaRPr kumimoji="1" lang="zh-CN" altLang="en-US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FCED2EC6-59FB-4545-B491-02DD2A5BA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790" y="151572"/>
            <a:ext cx="7200000" cy="3600001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216CC223-C3CC-4752-BDE9-1C653915C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790" y="3310440"/>
            <a:ext cx="7200000" cy="3600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7EC9535-E682-44C2-925A-7BB197CFA5DE}"/>
              </a:ext>
            </a:extLst>
          </p:cNvPr>
          <p:cNvSpPr/>
          <p:nvPr/>
        </p:nvSpPr>
        <p:spPr>
          <a:xfrm>
            <a:off x="878781" y="1686805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200" dirty="0">
                <a:solidFill>
                  <a:srgbClr val="90C226"/>
                </a:solidFill>
                <a:latin typeface="华文新魏" panose="02010800040101010101" pitchFamily="2" charset="-122"/>
                <a:cs typeface="+mj-cs"/>
              </a:rPr>
              <a:t>处理前</a:t>
            </a:r>
            <a:endParaRPr lang="zh-CN" altLang="en-US" sz="3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63EFB97-49F5-47E5-9A83-63F96FCDD72F}"/>
              </a:ext>
            </a:extLst>
          </p:cNvPr>
          <p:cNvSpPr/>
          <p:nvPr/>
        </p:nvSpPr>
        <p:spPr>
          <a:xfrm>
            <a:off x="843851" y="4586420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200" dirty="0">
                <a:solidFill>
                  <a:srgbClr val="90C226"/>
                </a:solidFill>
                <a:latin typeface="华文新魏" panose="02010800040101010101" pitchFamily="2" charset="-122"/>
              </a:rPr>
              <a:t>处理后</a:t>
            </a:r>
            <a:endParaRPr lang="zh-CN" altLang="en-US" sz="3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5CDEF8B-4F5B-44DF-A438-559B31B85DF9}"/>
              </a:ext>
            </a:extLst>
          </p:cNvPr>
          <p:cNvSpPr/>
          <p:nvPr/>
        </p:nvSpPr>
        <p:spPr>
          <a:xfrm>
            <a:off x="9560417" y="1704210"/>
            <a:ext cx="25314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>
                <a:solidFill>
                  <a:srgbClr val="90C2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AIC</a:t>
            </a:r>
            <a:r>
              <a:rPr kumimoji="1" lang="en-US" altLang="zh-CN" sz="2800" dirty="0">
                <a:solidFill>
                  <a:srgbClr val="90C226"/>
                </a:solidFill>
                <a:latin typeface="Times" pitchFamily="2" charset="0"/>
              </a:rPr>
              <a:t>=2627.166</a:t>
            </a:r>
            <a:endParaRPr lang="zh-CN" altLang="en-US" sz="2800" dirty="0">
              <a:latin typeface="Times" pitchFamily="2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CC5F68E-0DF5-438D-8064-AFEB764C0DC4}"/>
              </a:ext>
            </a:extLst>
          </p:cNvPr>
          <p:cNvSpPr/>
          <p:nvPr/>
        </p:nvSpPr>
        <p:spPr>
          <a:xfrm>
            <a:off x="9568790" y="4780990"/>
            <a:ext cx="23519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kumimoji="1" lang="en-US" altLang="zh-CN" sz="2800" dirty="0">
                <a:solidFill>
                  <a:srgbClr val="90C2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AIC</a:t>
            </a:r>
            <a:r>
              <a:rPr kumimoji="1" lang="en-US" altLang="zh-CN" sz="2800" dirty="0">
                <a:solidFill>
                  <a:srgbClr val="90C226"/>
                </a:solidFill>
                <a:latin typeface="Times" pitchFamily="2" charset="0"/>
              </a:rPr>
              <a:t>=2587.215</a:t>
            </a:r>
            <a:endParaRPr lang="zh-CN" altLang="en-US" sz="2800" dirty="0">
              <a:solidFill>
                <a:prstClr val="black"/>
              </a:solidFill>
              <a:latin typeface="Times" pitchFamily="2" charset="0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C13586F-D7AF-EB41-B7C5-2F46B3441A8F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83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549506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4EF5D7-ABDE-B64C-A163-DC19A47C1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54025"/>
            <a:ext cx="8596668" cy="1320800"/>
          </a:xfrm>
        </p:spPr>
        <p:txBody>
          <a:bodyPr>
            <a:normAutofit/>
          </a:bodyPr>
          <a:lstStyle/>
          <a:p>
            <a:r>
              <a:rPr kumimoji="1" lang="en-US" altLang="zh-CN" sz="3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After removing maximum outlier</a:t>
            </a:r>
            <a:endParaRPr kumimoji="1" lang="zh-CN" altLang="en-US" sz="3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336B00-5199-2446-9596-EBF9C8AA7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114425"/>
            <a:ext cx="10800000" cy="5400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D202265-B0EF-EF4A-B6CC-D4225E7FCA0A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84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252436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3">
                <a:extLst>
                  <a:ext uri="{FF2B5EF4-FFF2-40B4-BE49-F238E27FC236}">
                    <a16:creationId xmlns:a16="http://schemas.microsoft.com/office/drawing/2014/main" id="{47E31E1C-5527-424B-B558-3B0338C8E2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0082376"/>
                  </p:ext>
                </p:extLst>
              </p:nvPr>
            </p:nvGraphicFramePr>
            <p:xfrm>
              <a:off x="911666" y="1562628"/>
              <a:ext cx="10761222" cy="4286886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793537">
                      <a:extLst>
                        <a:ext uri="{9D8B030D-6E8A-4147-A177-3AD203B41FA5}">
                          <a16:colId xmlns:a16="http://schemas.microsoft.com/office/drawing/2014/main" val="2036633934"/>
                        </a:ext>
                      </a:extLst>
                    </a:gridCol>
                    <a:gridCol w="1793537">
                      <a:extLst>
                        <a:ext uri="{9D8B030D-6E8A-4147-A177-3AD203B41FA5}">
                          <a16:colId xmlns:a16="http://schemas.microsoft.com/office/drawing/2014/main" val="44511165"/>
                        </a:ext>
                      </a:extLst>
                    </a:gridCol>
                    <a:gridCol w="1793537">
                      <a:extLst>
                        <a:ext uri="{9D8B030D-6E8A-4147-A177-3AD203B41FA5}">
                          <a16:colId xmlns:a16="http://schemas.microsoft.com/office/drawing/2014/main" val="2515152650"/>
                        </a:ext>
                      </a:extLst>
                    </a:gridCol>
                    <a:gridCol w="1793537">
                      <a:extLst>
                        <a:ext uri="{9D8B030D-6E8A-4147-A177-3AD203B41FA5}">
                          <a16:colId xmlns:a16="http://schemas.microsoft.com/office/drawing/2014/main" val="2668368843"/>
                        </a:ext>
                      </a:extLst>
                    </a:gridCol>
                    <a:gridCol w="1793537">
                      <a:extLst>
                        <a:ext uri="{9D8B030D-6E8A-4147-A177-3AD203B41FA5}">
                          <a16:colId xmlns:a16="http://schemas.microsoft.com/office/drawing/2014/main" val="828841751"/>
                        </a:ext>
                      </a:extLst>
                    </a:gridCol>
                    <a:gridCol w="1793537">
                      <a:extLst>
                        <a:ext uri="{9D8B030D-6E8A-4147-A177-3AD203B41FA5}">
                          <a16:colId xmlns:a16="http://schemas.microsoft.com/office/drawing/2014/main" val="3536021407"/>
                        </a:ext>
                      </a:extLst>
                    </a:gridCol>
                  </a:tblGrid>
                  <a:tr h="799042">
                    <a:tc gridSpan="3"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ja-JP" altLang="en-US" sz="36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残差白噪声检验</a:t>
                          </a:r>
                          <a:endParaRPr lang="en-US" sz="36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ja-JP" altLang="en-US" sz="36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参数显著性检验</a:t>
                          </a:r>
                          <a:endParaRPr lang="en-US" sz="36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5402430"/>
                      </a:ext>
                    </a:extLst>
                  </a:tr>
                  <a:tr h="799042"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ja-JP" alt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延迟阶数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800" i="1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𝜒</m:t>
                                  </m:r>
                                </m:e>
                                <m:sup>
                                  <m:r>
                                    <a:rPr lang="en-US" altLang="zh-CN" sz="2800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zh-Hans" alt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值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   </a:t>
                          </a:r>
                          <a:r>
                            <a:rPr lang="en-US" altLang="ja-JP" sz="2800" dirty="0">
                              <a:latin typeface="Times New Roman" panose="02020603050405020304" pitchFamily="18" charset="0"/>
                              <a:ea typeface="STXinwei" panose="02010800040101010101" pitchFamily="2" charset="-122"/>
                              <a:cs typeface="Times New Roman" panose="02020603050405020304" pitchFamily="18" charset="0"/>
                            </a:rPr>
                            <a:t>P</a:t>
                          </a:r>
                          <a:r>
                            <a:rPr lang="zh-CN" alt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 </a:t>
                          </a:r>
                          <a:r>
                            <a:rPr lang="ja-JP" alt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值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ja-JP" alt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待估参数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800" dirty="0">
                              <a:latin typeface="Times New Roman" panose="02020603050405020304" pitchFamily="18" charset="0"/>
                              <a:ea typeface="STXinwei" panose="02010800040101010101" pitchFamily="2" charset="-122"/>
                              <a:cs typeface="Times New Roman" panose="02020603050405020304" pitchFamily="18" charset="0"/>
                            </a:rPr>
                            <a:t>t</a:t>
                          </a:r>
                          <a:r>
                            <a:rPr lang="ja-JP" alt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统计量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800" dirty="0">
                              <a:latin typeface="Times New Roman" panose="02020603050405020304" pitchFamily="18" charset="0"/>
                              <a:ea typeface="STXinwei" panose="02010800040101010101" pitchFamily="2" charset="-122"/>
                              <a:cs typeface="Times New Roman" panose="02020603050405020304" pitchFamily="18" charset="0"/>
                            </a:rPr>
                            <a:t>p</a:t>
                          </a:r>
                          <a:r>
                            <a:rPr lang="zh-CN" alt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 </a:t>
                          </a:r>
                          <a:r>
                            <a:rPr lang="ja-JP" alt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值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2876475"/>
                      </a:ext>
                    </a:extLst>
                  </a:tr>
                  <a:tr h="799042"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6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3.63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0.7264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(-0.8387)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-16.16</a:t>
                          </a: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0.0038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6237718"/>
                      </a:ext>
                    </a:extLst>
                  </a:tr>
                  <a:tr h="799042"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12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11.54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0.4837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dum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  <a:p>
                          <a:pPr algn="ctr"/>
                          <a:r>
                            <a:rPr 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(</a:t>
                          </a:r>
                          <a:r>
                            <a:rPr lang="en-US" altLang="zh-CN" sz="2800" dirty="0">
                              <a:effectLst/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449.7</a:t>
                          </a:r>
                          <a:r>
                            <a:rPr 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)</a:t>
                          </a: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6.81</a:t>
                          </a: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0.0209</a:t>
                          </a: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592480"/>
                      </a:ext>
                    </a:extLst>
                  </a:tr>
                  <a:tr h="799042"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ja-JP" alt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结果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20000"/>
                          </a:srgbClr>
                        </a:solidFill>
                      </a:tcPr>
                    </a:tc>
                    <a:tc gridSpan="2"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ja-JP" alt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模型显著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20000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ja-JP" alt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参数显著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20000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9163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3">
                <a:extLst>
                  <a:ext uri="{FF2B5EF4-FFF2-40B4-BE49-F238E27FC236}">
                    <a16:creationId xmlns:a16="http://schemas.microsoft.com/office/drawing/2014/main" id="{47E31E1C-5527-424B-B558-3B0338C8E2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0082376"/>
                  </p:ext>
                </p:extLst>
              </p:nvPr>
            </p:nvGraphicFramePr>
            <p:xfrm>
              <a:off x="911666" y="1562628"/>
              <a:ext cx="10761222" cy="4286886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793537">
                      <a:extLst>
                        <a:ext uri="{9D8B030D-6E8A-4147-A177-3AD203B41FA5}">
                          <a16:colId xmlns:a16="http://schemas.microsoft.com/office/drawing/2014/main" val="2036633934"/>
                        </a:ext>
                      </a:extLst>
                    </a:gridCol>
                    <a:gridCol w="1793537">
                      <a:extLst>
                        <a:ext uri="{9D8B030D-6E8A-4147-A177-3AD203B41FA5}">
                          <a16:colId xmlns:a16="http://schemas.microsoft.com/office/drawing/2014/main" val="44511165"/>
                        </a:ext>
                      </a:extLst>
                    </a:gridCol>
                    <a:gridCol w="1793537">
                      <a:extLst>
                        <a:ext uri="{9D8B030D-6E8A-4147-A177-3AD203B41FA5}">
                          <a16:colId xmlns:a16="http://schemas.microsoft.com/office/drawing/2014/main" val="2515152650"/>
                        </a:ext>
                      </a:extLst>
                    </a:gridCol>
                    <a:gridCol w="1793537">
                      <a:extLst>
                        <a:ext uri="{9D8B030D-6E8A-4147-A177-3AD203B41FA5}">
                          <a16:colId xmlns:a16="http://schemas.microsoft.com/office/drawing/2014/main" val="2668368843"/>
                        </a:ext>
                      </a:extLst>
                    </a:gridCol>
                    <a:gridCol w="1793537">
                      <a:extLst>
                        <a:ext uri="{9D8B030D-6E8A-4147-A177-3AD203B41FA5}">
                          <a16:colId xmlns:a16="http://schemas.microsoft.com/office/drawing/2014/main" val="828841751"/>
                        </a:ext>
                      </a:extLst>
                    </a:gridCol>
                    <a:gridCol w="1793537">
                      <a:extLst>
                        <a:ext uri="{9D8B030D-6E8A-4147-A177-3AD203B41FA5}">
                          <a16:colId xmlns:a16="http://schemas.microsoft.com/office/drawing/2014/main" val="3536021407"/>
                        </a:ext>
                      </a:extLst>
                    </a:gridCol>
                  </a:tblGrid>
                  <a:tr h="799042">
                    <a:tc gridSpan="3"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ja-JP" altLang="en-US" sz="36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残差白噪声检验</a:t>
                          </a:r>
                          <a:endParaRPr lang="en-US" sz="36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ja-JP" altLang="en-US" sz="36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参数显著性检验</a:t>
                          </a:r>
                          <a:endParaRPr lang="en-US" sz="36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5402430"/>
                      </a:ext>
                    </a:extLst>
                  </a:tr>
                  <a:tr h="799042"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ja-JP" alt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延迟阶数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t="-101527" r="-400678" b="-341985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   </a:t>
                          </a:r>
                          <a:r>
                            <a:rPr lang="en-US" altLang="ja-JP" sz="2800" dirty="0">
                              <a:latin typeface="Times New Roman" panose="02020603050405020304" pitchFamily="18" charset="0"/>
                              <a:ea typeface="STXinwei" panose="02010800040101010101" pitchFamily="2" charset="-122"/>
                              <a:cs typeface="Times New Roman" panose="02020603050405020304" pitchFamily="18" charset="0"/>
                            </a:rPr>
                            <a:t>P</a:t>
                          </a:r>
                          <a:r>
                            <a:rPr lang="zh-CN" alt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 </a:t>
                          </a:r>
                          <a:r>
                            <a:rPr lang="ja-JP" alt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值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ja-JP" alt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待估参数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800" dirty="0">
                              <a:latin typeface="Times New Roman" panose="02020603050405020304" pitchFamily="18" charset="0"/>
                              <a:ea typeface="STXinwei" panose="02010800040101010101" pitchFamily="2" charset="-122"/>
                              <a:cs typeface="Times New Roman" panose="02020603050405020304" pitchFamily="18" charset="0"/>
                            </a:rPr>
                            <a:t>t</a:t>
                          </a:r>
                          <a:r>
                            <a:rPr lang="ja-JP" alt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统计量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800" dirty="0">
                              <a:latin typeface="Times New Roman" panose="02020603050405020304" pitchFamily="18" charset="0"/>
                              <a:ea typeface="STXinwei" panose="02010800040101010101" pitchFamily="2" charset="-122"/>
                              <a:cs typeface="Times New Roman" panose="02020603050405020304" pitchFamily="18" charset="0"/>
                            </a:rPr>
                            <a:t>p</a:t>
                          </a:r>
                          <a:r>
                            <a:rPr lang="zh-CN" alt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 </a:t>
                          </a:r>
                          <a:r>
                            <a:rPr lang="ja-JP" alt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值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2876475"/>
                      </a:ext>
                    </a:extLst>
                  </a:tr>
                  <a:tr h="944880"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6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3.63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0.7264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0680" t="-169231" r="-202041" b="-187179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-16.16</a:t>
                          </a: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0.0038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6237718"/>
                      </a:ext>
                    </a:extLst>
                  </a:tr>
                  <a:tr h="944880"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12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11.54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0.4837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0680" t="-270968" r="-202041" b="-88387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6.81</a:t>
                          </a: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0.0209</a:t>
                          </a: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592480"/>
                      </a:ext>
                    </a:extLst>
                  </a:tr>
                  <a:tr h="799042"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ja-JP" alt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结果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20000"/>
                          </a:srgbClr>
                        </a:solidFill>
                      </a:tcPr>
                    </a:tc>
                    <a:tc gridSpan="2"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ja-JP" alt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模型显著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20000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Trebuchet MS" panose="020B0603020202020204"/>
                            </a:defRPr>
                          </a:lvl9pPr>
                        </a:lstStyle>
                        <a:p>
                          <a:pPr algn="ctr"/>
                          <a:r>
                            <a:rPr lang="ja-JP" altLang="en-US" sz="2800" dirty="0">
                              <a:latin typeface="STXinwei" panose="02010800040101010101" pitchFamily="2" charset="-122"/>
                              <a:ea typeface="STXinwei" panose="02010800040101010101" pitchFamily="2" charset="-122"/>
                            </a:rPr>
                            <a:t>参数显著</a:t>
                          </a:r>
                          <a:endParaRPr lang="en-US" sz="2800" dirty="0">
                            <a:latin typeface="STXinwei" panose="02010800040101010101" pitchFamily="2" charset="-122"/>
                            <a:ea typeface="STXinwei" panose="02010800040101010101" pitchFamily="2" charset="-122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0C226">
                            <a:tint val="20000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91632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796BAAC-DA90-6741-B5E6-046DCABE477E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85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E45DB4-E4E0-41BA-AE7A-FFAAD656B187}"/>
              </a:ext>
            </a:extLst>
          </p:cNvPr>
          <p:cNvSpPr/>
          <p:nvPr/>
        </p:nvSpPr>
        <p:spPr>
          <a:xfrm>
            <a:off x="906759" y="596101"/>
            <a:ext cx="51892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zh-CN" altLang="en-US" sz="3600" dirty="0">
                <a:solidFill>
                  <a:srgbClr val="90C22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处理</a:t>
            </a:r>
            <a:r>
              <a:rPr lang="en-US" altLang="zh-CN" sz="3600" dirty="0">
                <a:solidFill>
                  <a:srgbClr val="90C226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outlier</a:t>
            </a:r>
            <a:r>
              <a:rPr lang="zh-CN" altLang="en-US" sz="3600" dirty="0">
                <a:solidFill>
                  <a:srgbClr val="90C22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后的模</a:t>
            </a:r>
            <a:r>
              <a:rPr lang="ja-JP" altLang="en-US" sz="3600" dirty="0">
                <a:solidFill>
                  <a:srgbClr val="90C22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型检验</a:t>
            </a:r>
            <a:endParaRPr lang="en-US" altLang="zh-CN" sz="3600" dirty="0">
              <a:solidFill>
                <a:srgbClr val="90C226"/>
              </a:solidFill>
              <a:latin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20393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4EF5D7-ABDE-B64C-A163-DC19A47C1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63420"/>
            <a:ext cx="2360506" cy="853440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Gaussian</a:t>
            </a:r>
            <a:endParaRPr kumimoji="1" lang="zh-CN" altLang="en-US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EEB0C02-6916-4484-8812-C079F031C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666" y="190042"/>
            <a:ext cx="7200000" cy="3600000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AA9401E1-6378-4CB7-9C23-C577EFC14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666" y="3258000"/>
            <a:ext cx="7200000" cy="36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A8F17F1B-1893-4809-9BE3-BAB5268C28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0738903"/>
                  </p:ext>
                </p:extLst>
              </p:nvPr>
            </p:nvGraphicFramePr>
            <p:xfrm>
              <a:off x="228602" y="2618442"/>
              <a:ext cx="3882744" cy="18734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28748">
                      <a:extLst>
                        <a:ext uri="{9D8B030D-6E8A-4147-A177-3AD203B41FA5}">
                          <a16:colId xmlns:a16="http://schemas.microsoft.com/office/drawing/2014/main" val="1132025690"/>
                        </a:ext>
                      </a:extLst>
                    </a:gridCol>
                    <a:gridCol w="449415">
                      <a:extLst>
                        <a:ext uri="{9D8B030D-6E8A-4147-A177-3AD203B41FA5}">
                          <a16:colId xmlns:a16="http://schemas.microsoft.com/office/drawing/2014/main" val="1729187942"/>
                        </a:ext>
                      </a:extLst>
                    </a:gridCol>
                    <a:gridCol w="2004581">
                      <a:extLst>
                        <a:ext uri="{9D8B030D-6E8A-4147-A177-3AD203B41FA5}">
                          <a16:colId xmlns:a16="http://schemas.microsoft.com/office/drawing/2014/main" val="3994061177"/>
                        </a:ext>
                      </a:extLst>
                    </a:gridCol>
                  </a:tblGrid>
                  <a:tr h="624496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J</a:t>
                          </a:r>
                          <a:r>
                            <a:rPr lang="en-US" altLang="zh-Hans" sz="24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arque</a:t>
                          </a:r>
                          <a:r>
                            <a:rPr lang="zh-Hans" altLang="en-US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Hans" sz="24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Bera</a:t>
                          </a:r>
                          <a:r>
                            <a:rPr lang="zh-Hans" altLang="en-US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Hans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Test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2726251"/>
                      </a:ext>
                    </a:extLst>
                  </a:tr>
                  <a:tr h="62449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1" smtClean="0"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  <m:sup>
                                    <m:r>
                                      <a:rPr lang="en-US" altLang="zh-Han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Hans" sz="24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  <a:r>
                            <a:rPr lang="en-US" altLang="zh-Hans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-value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4859041"/>
                      </a:ext>
                    </a:extLst>
                  </a:tr>
                  <a:tr h="62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188.18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2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&lt; 2.2e-16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385486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A8F17F1B-1893-4809-9BE3-BAB5268C28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0738903"/>
                  </p:ext>
                </p:extLst>
              </p:nvPr>
            </p:nvGraphicFramePr>
            <p:xfrm>
              <a:off x="228602" y="2618442"/>
              <a:ext cx="3882744" cy="18734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28748">
                      <a:extLst>
                        <a:ext uri="{9D8B030D-6E8A-4147-A177-3AD203B41FA5}">
                          <a16:colId xmlns:a16="http://schemas.microsoft.com/office/drawing/2014/main" val="1132025690"/>
                        </a:ext>
                      </a:extLst>
                    </a:gridCol>
                    <a:gridCol w="449415">
                      <a:extLst>
                        <a:ext uri="{9D8B030D-6E8A-4147-A177-3AD203B41FA5}">
                          <a16:colId xmlns:a16="http://schemas.microsoft.com/office/drawing/2014/main" val="1729187942"/>
                        </a:ext>
                      </a:extLst>
                    </a:gridCol>
                    <a:gridCol w="2004581">
                      <a:extLst>
                        <a:ext uri="{9D8B030D-6E8A-4147-A177-3AD203B41FA5}">
                          <a16:colId xmlns:a16="http://schemas.microsoft.com/office/drawing/2014/main" val="3994061177"/>
                        </a:ext>
                      </a:extLst>
                    </a:gridCol>
                  </a:tblGrid>
                  <a:tr h="624496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J</a:t>
                          </a:r>
                          <a:r>
                            <a:rPr lang="en-US" altLang="zh-Hans" sz="24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arque</a:t>
                          </a:r>
                          <a:r>
                            <a:rPr lang="zh-Hans" altLang="en-US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Hans" sz="24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Bera</a:t>
                          </a:r>
                          <a:r>
                            <a:rPr lang="zh-Hans" altLang="en-US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Hans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Test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2726251"/>
                      </a:ext>
                    </a:extLst>
                  </a:tr>
                  <a:tr h="62449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26" t="-101961" r="-173191" b="-1098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Hans" sz="24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  <a:r>
                            <a:rPr lang="en-US" altLang="zh-Hans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-value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4859041"/>
                      </a:ext>
                    </a:extLst>
                  </a:tr>
                  <a:tr h="62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188.18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2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&lt; 2.2e-16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385486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F3797C2-81F0-024A-8FCA-ECD3E859D4D4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86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785194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4EF5D7-ABDE-B64C-A163-DC19A47C1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85170"/>
            <a:ext cx="8596668" cy="1320800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ARCH</a:t>
            </a:r>
            <a:r>
              <a:rPr kumimoji="1" lang="en-US" altLang="zh-CN" dirty="0">
                <a:latin typeface="+mn-ea"/>
                <a:ea typeface="+mn-ea"/>
              </a:rPr>
              <a:t> </a:t>
            </a:r>
            <a:r>
              <a:rPr kumimoji="1" lang="zh-CN" altLang="en-US" dirty="0">
                <a:latin typeface="+mn-ea"/>
                <a:ea typeface="+mn-ea"/>
              </a:rPr>
              <a:t>效应检验</a:t>
            </a:r>
          </a:p>
        </p:txBody>
      </p:sp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D58D7E98-0057-4D3D-B1CC-8B8E920A3C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21158"/>
              </p:ext>
            </p:extLst>
          </p:nvPr>
        </p:nvGraphicFramePr>
        <p:xfrm>
          <a:off x="1927723" y="1995368"/>
          <a:ext cx="9716590" cy="1623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36">
                  <a:extLst>
                    <a:ext uri="{9D8B030D-6E8A-4147-A177-3AD203B41FA5}">
                      <a16:colId xmlns:a16="http://schemas.microsoft.com/office/drawing/2014/main" val="3499577978"/>
                    </a:ext>
                  </a:extLst>
                </a:gridCol>
                <a:gridCol w="2324036">
                  <a:extLst>
                    <a:ext uri="{9D8B030D-6E8A-4147-A177-3AD203B41FA5}">
                      <a16:colId xmlns:a16="http://schemas.microsoft.com/office/drawing/2014/main" val="3548660477"/>
                    </a:ext>
                  </a:extLst>
                </a:gridCol>
                <a:gridCol w="2324036">
                  <a:extLst>
                    <a:ext uri="{9D8B030D-6E8A-4147-A177-3AD203B41FA5}">
                      <a16:colId xmlns:a16="http://schemas.microsoft.com/office/drawing/2014/main" val="4109863036"/>
                    </a:ext>
                  </a:extLst>
                </a:gridCol>
                <a:gridCol w="2744482">
                  <a:extLst>
                    <a:ext uri="{9D8B030D-6E8A-4147-A177-3AD203B41FA5}">
                      <a16:colId xmlns:a16="http://schemas.microsoft.com/office/drawing/2014/main" val="1887565697"/>
                    </a:ext>
                  </a:extLst>
                </a:gridCol>
              </a:tblGrid>
              <a:tr h="541020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 dirty="0"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延迟阶数</a:t>
                      </a:r>
                      <a:endParaRPr lang="en-US" sz="2400" dirty="0">
                        <a:latin typeface="华文新魏" panose="02010800040101010101" pitchFamily="2" charset="-122"/>
                        <a:ea typeface="华文新魏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LB</a:t>
                      </a:r>
                      <a:r>
                        <a:rPr lang="ja-JP" altLang="en-US" sz="2400" dirty="0"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统计量</a:t>
                      </a:r>
                      <a:endParaRPr lang="en-US" sz="2400" dirty="0">
                        <a:latin typeface="华文新魏" panose="02010800040101010101" pitchFamily="2" charset="-122"/>
                        <a:ea typeface="华文新魏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ja-JP" altLang="en-US" sz="2400" dirty="0"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值</a:t>
                      </a:r>
                      <a:endParaRPr lang="en-US" sz="2400" dirty="0">
                        <a:latin typeface="华文新魏" panose="02010800040101010101" pitchFamily="2" charset="-122"/>
                        <a:ea typeface="华文新魏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 dirty="0"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检验结论</a:t>
                      </a:r>
                      <a:endParaRPr lang="en-US" sz="2400" dirty="0">
                        <a:latin typeface="华文新魏" panose="02010800040101010101" pitchFamily="2" charset="-122"/>
                        <a:ea typeface="华文新魏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167436"/>
                  </a:ext>
                </a:extLst>
              </a:tr>
              <a:tr h="541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6</a:t>
                      </a:r>
                      <a:endParaRPr lang="en-US" sz="2400" dirty="0">
                        <a:latin typeface="华文新魏" panose="02010800040101010101" pitchFamily="2" charset="-122"/>
                        <a:ea typeface="华文新魏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3.24</a:t>
                      </a:r>
                      <a:endParaRPr lang="en-US" sz="2400" dirty="0">
                        <a:latin typeface="华文新魏" panose="02010800040101010101" pitchFamily="2" charset="-122"/>
                        <a:ea typeface="华文新魏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0.8035</a:t>
                      </a:r>
                      <a:endParaRPr lang="en-US" sz="2400" dirty="0">
                        <a:latin typeface="华文新魏" panose="02010800040101010101" pitchFamily="2" charset="-122"/>
                        <a:ea typeface="华文新魏" panose="02010800040101010101" pitchFamily="2" charset="-122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 无</a:t>
                      </a:r>
                      <a:r>
                        <a:rPr lang="en-US" altLang="zh-CN" sz="2400" dirty="0"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ARCH</a:t>
                      </a:r>
                      <a:r>
                        <a:rPr lang="zh-CN" altLang="en-US" sz="2400" dirty="0"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效应</a:t>
                      </a:r>
                      <a:endParaRPr lang="en-US" sz="2400" dirty="0">
                        <a:latin typeface="华文新魏" panose="02010800040101010101" pitchFamily="2" charset="-122"/>
                        <a:ea typeface="华文新魏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856272"/>
                  </a:ext>
                </a:extLst>
              </a:tr>
              <a:tr h="541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12</a:t>
                      </a:r>
                      <a:endParaRPr lang="en-US" sz="2400" dirty="0">
                        <a:latin typeface="华文新魏" panose="02010800040101010101" pitchFamily="2" charset="-122"/>
                        <a:ea typeface="华文新魏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9.49</a:t>
                      </a:r>
                      <a:endParaRPr lang="en-US" sz="2400" dirty="0">
                        <a:latin typeface="华文新魏" panose="02010800040101010101" pitchFamily="2" charset="-122"/>
                        <a:ea typeface="华文新魏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0.6606</a:t>
                      </a:r>
                      <a:endParaRPr lang="en-US" sz="2400" dirty="0">
                        <a:latin typeface="华文新魏" panose="02010800040101010101" pitchFamily="2" charset="-122"/>
                        <a:ea typeface="华文新魏" panose="02010800040101010101" pitchFamily="2" charset="-122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477739"/>
                  </a:ext>
                </a:extLst>
              </a:tr>
            </a:tbl>
          </a:graphicData>
        </a:graphic>
      </p:graphicFrame>
      <p:sp>
        <p:nvSpPr>
          <p:cNvPr id="14" name="TextBox 4">
            <a:extLst>
              <a:ext uri="{FF2B5EF4-FFF2-40B4-BE49-F238E27FC236}">
                <a16:creationId xmlns:a16="http://schemas.microsoft.com/office/drawing/2014/main" id="{98F2E091-97C1-414D-BE17-934E2A5FDD9A}"/>
              </a:ext>
            </a:extLst>
          </p:cNvPr>
          <p:cNvSpPr txBox="1"/>
          <p:nvPr/>
        </p:nvSpPr>
        <p:spPr>
          <a:xfrm>
            <a:off x="677334" y="1201797"/>
            <a:ext cx="5242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残差平方白噪声检验</a:t>
            </a:r>
            <a:endParaRPr lang="en-US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A75FCCF-59B6-4483-8407-B7A787868ECD}"/>
              </a:ext>
            </a:extLst>
          </p:cNvPr>
          <p:cNvSpPr/>
          <p:nvPr/>
        </p:nvSpPr>
        <p:spPr>
          <a:xfrm>
            <a:off x="677334" y="2390253"/>
            <a:ext cx="11320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</a:t>
            </a:r>
          </a:p>
          <a:p>
            <a:r>
              <a:rPr kumimoji="1" lang="zh-CN" altLang="en-US" sz="2400" dirty="0">
                <a:latin typeface="华文新魏" panose="02010800040101010101" pitchFamily="2" charset="-122"/>
              </a:rPr>
              <a:t>处理前</a:t>
            </a:r>
            <a:endParaRPr lang="zh-CN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91EA3DD-861E-430B-AAF2-C25CC22B4C2A}"/>
              </a:ext>
            </a:extLst>
          </p:cNvPr>
          <p:cNvSpPr/>
          <p:nvPr/>
        </p:nvSpPr>
        <p:spPr>
          <a:xfrm>
            <a:off x="639393" y="4717485"/>
            <a:ext cx="12883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</a:t>
            </a:r>
          </a:p>
          <a:p>
            <a:pPr lvl="0"/>
            <a:r>
              <a:rPr kumimoji="1" lang="zh-CN" altLang="en-US" sz="2400" dirty="0">
                <a:latin typeface="华文新魏" panose="02010800040101010101" pitchFamily="2" charset="-122"/>
              </a:rPr>
              <a:t>处理后</a:t>
            </a:r>
            <a:endParaRPr lang="zh-CN" altLang="en-US" sz="2400" dirty="0"/>
          </a:p>
        </p:txBody>
      </p:sp>
      <p:graphicFrame>
        <p:nvGraphicFramePr>
          <p:cNvPr id="18" name="Table 3">
            <a:extLst>
              <a:ext uri="{FF2B5EF4-FFF2-40B4-BE49-F238E27FC236}">
                <a16:creationId xmlns:a16="http://schemas.microsoft.com/office/drawing/2014/main" id="{42C37E61-3428-4F02-98C9-F754F2F63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128894"/>
              </p:ext>
            </p:extLst>
          </p:nvPr>
        </p:nvGraphicFramePr>
        <p:xfrm>
          <a:off x="1888404" y="4358023"/>
          <a:ext cx="9727334" cy="1623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036">
                  <a:extLst>
                    <a:ext uri="{9D8B030D-6E8A-4147-A177-3AD203B41FA5}">
                      <a16:colId xmlns:a16="http://schemas.microsoft.com/office/drawing/2014/main" val="3499577978"/>
                    </a:ext>
                  </a:extLst>
                </a:gridCol>
                <a:gridCol w="2324036">
                  <a:extLst>
                    <a:ext uri="{9D8B030D-6E8A-4147-A177-3AD203B41FA5}">
                      <a16:colId xmlns:a16="http://schemas.microsoft.com/office/drawing/2014/main" val="3548660477"/>
                    </a:ext>
                  </a:extLst>
                </a:gridCol>
                <a:gridCol w="2324036">
                  <a:extLst>
                    <a:ext uri="{9D8B030D-6E8A-4147-A177-3AD203B41FA5}">
                      <a16:colId xmlns:a16="http://schemas.microsoft.com/office/drawing/2014/main" val="4109863036"/>
                    </a:ext>
                  </a:extLst>
                </a:gridCol>
                <a:gridCol w="2755226">
                  <a:extLst>
                    <a:ext uri="{9D8B030D-6E8A-4147-A177-3AD203B41FA5}">
                      <a16:colId xmlns:a16="http://schemas.microsoft.com/office/drawing/2014/main" val="1887565697"/>
                    </a:ext>
                  </a:extLst>
                </a:gridCol>
              </a:tblGrid>
              <a:tr h="541020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 dirty="0"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延迟阶数</a:t>
                      </a:r>
                      <a:endParaRPr lang="en-US" sz="2400" dirty="0">
                        <a:latin typeface="华文新魏" panose="02010800040101010101" pitchFamily="2" charset="-122"/>
                        <a:ea typeface="华文新魏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LB</a:t>
                      </a:r>
                      <a:r>
                        <a:rPr lang="ja-JP" altLang="en-US" sz="2400" dirty="0"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统计量</a:t>
                      </a:r>
                      <a:endParaRPr lang="en-US" sz="2400" dirty="0">
                        <a:latin typeface="华文新魏" panose="02010800040101010101" pitchFamily="2" charset="-122"/>
                        <a:ea typeface="华文新魏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ja-JP" altLang="en-US" sz="2400" dirty="0"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值</a:t>
                      </a:r>
                      <a:endParaRPr lang="en-US" sz="2400" dirty="0">
                        <a:latin typeface="华文新魏" panose="02010800040101010101" pitchFamily="2" charset="-122"/>
                        <a:ea typeface="华文新魏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 dirty="0"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检验结论</a:t>
                      </a:r>
                      <a:endParaRPr lang="en-US" sz="2400" dirty="0">
                        <a:latin typeface="华文新魏" panose="02010800040101010101" pitchFamily="2" charset="-122"/>
                        <a:ea typeface="华文新魏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167436"/>
                  </a:ext>
                </a:extLst>
              </a:tr>
              <a:tr h="541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6</a:t>
                      </a:r>
                      <a:endParaRPr lang="en-US" sz="2400" dirty="0">
                        <a:latin typeface="华文新魏" panose="02010800040101010101" pitchFamily="2" charset="-122"/>
                        <a:ea typeface="华文新魏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5.10</a:t>
                      </a:r>
                      <a:endParaRPr lang="en-US" sz="2400" dirty="0">
                        <a:latin typeface="华文新魏" panose="02010800040101010101" pitchFamily="2" charset="-122"/>
                        <a:ea typeface="华文新魏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0.5316</a:t>
                      </a:r>
                      <a:endParaRPr lang="en-US" sz="2400" dirty="0">
                        <a:latin typeface="华文新魏" panose="02010800040101010101" pitchFamily="2" charset="-122"/>
                        <a:ea typeface="华文新魏" panose="02010800040101010101" pitchFamily="2" charset="-122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 无</a:t>
                      </a:r>
                      <a:r>
                        <a:rPr lang="en-US" altLang="zh-CN" sz="2400" dirty="0"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ARCH</a:t>
                      </a:r>
                      <a:r>
                        <a:rPr lang="zh-CN" altLang="en-US" sz="2400" dirty="0"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效应</a:t>
                      </a:r>
                      <a:endParaRPr lang="en-US" sz="2400" dirty="0">
                        <a:latin typeface="华文新魏" panose="02010800040101010101" pitchFamily="2" charset="-122"/>
                        <a:ea typeface="华文新魏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856272"/>
                  </a:ext>
                </a:extLst>
              </a:tr>
              <a:tr h="541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12</a:t>
                      </a:r>
                      <a:endParaRPr lang="en-US" sz="2400" dirty="0">
                        <a:latin typeface="华文新魏" panose="02010800040101010101" pitchFamily="2" charset="-122"/>
                        <a:ea typeface="华文新魏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6.91</a:t>
                      </a:r>
                      <a:endParaRPr lang="en-US" sz="2400" dirty="0">
                        <a:latin typeface="华文新魏" panose="02010800040101010101" pitchFamily="2" charset="-122"/>
                        <a:ea typeface="华文新魏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0.8637</a:t>
                      </a:r>
                      <a:endParaRPr lang="en-US" sz="2400" dirty="0">
                        <a:latin typeface="华文新魏" panose="02010800040101010101" pitchFamily="2" charset="-122"/>
                        <a:ea typeface="华文新魏" panose="02010800040101010101" pitchFamily="2" charset="-122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477739"/>
                  </a:ext>
                </a:extLst>
              </a:tr>
            </a:tbl>
          </a:graphicData>
        </a:graphic>
      </p:graphicFrame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7D8FE00-F5C6-0F43-B2F8-4B65A3937E1F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87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224940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4EF5D7-ABDE-B64C-A163-DC19A47C1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769" y="314408"/>
            <a:ext cx="8596668" cy="1320800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+mn-ea"/>
                <a:ea typeface="+mn-ea"/>
              </a:rPr>
              <a:t>7.</a:t>
            </a:r>
            <a:r>
              <a:rPr kumimoji="1" lang="zh-CN" altLang="en-US" dirty="0">
                <a:latin typeface="+mn-ea"/>
                <a:ea typeface="+mn-ea"/>
              </a:rPr>
              <a:t>前馈神经网络模型</a:t>
            </a:r>
            <a:r>
              <a:rPr kumimoji="1"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(FFNN)</a:t>
            </a:r>
            <a:br>
              <a:rPr kumimoji="1"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1" lang="en-US" altLang="zh-CN" sz="3200" dirty="0">
                <a:latin typeface="+mn-ea"/>
                <a:ea typeface="+mn-ea"/>
              </a:rPr>
              <a:t>7.1 </a:t>
            </a:r>
            <a:r>
              <a:rPr kumimoji="1" lang="zh-CN" altLang="en-US" sz="3200" dirty="0">
                <a:latin typeface="+mn-ea"/>
                <a:ea typeface="+mn-ea"/>
              </a:rPr>
              <a:t>神经元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537C2A-3176-9E42-AA26-82903AA22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863" y="1661521"/>
            <a:ext cx="5481818" cy="27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D655352-7CE6-44E5-B8AF-189E26D68C25}"/>
                  </a:ext>
                </a:extLst>
              </p:cNvPr>
              <p:cNvSpPr/>
              <p:nvPr/>
            </p:nvSpPr>
            <p:spPr>
              <a:xfrm>
                <a:off x="6150772" y="6752709"/>
                <a:ext cx="21002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237CACC5-1B6F-5D4C-BF5D-B7B6E7F205A9}" type="mathplaceholder">
                        <a:rPr lang="en-US" altLang="zh-CN" i="1">
                          <a:latin typeface="Cambria Math" panose="02040503050406030204" pitchFamily="18" charset="0"/>
                        </a:rPr>
                        <a:t>在此处键入公式。</a:t>
                      </a:fl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D655352-7CE6-44E5-B8AF-189E26D68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772" y="6752709"/>
                <a:ext cx="2100255" cy="369332"/>
              </a:xfrm>
              <a:prstGeom prst="rect">
                <a:avLst/>
              </a:prstGeom>
              <a:blipFill>
                <a:blip r:embed="rId3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35C337B-3698-4C61-AF7F-9669D40B9C92}"/>
                  </a:ext>
                </a:extLst>
              </p:cNvPr>
              <p:cNvSpPr txBox="1"/>
              <p:nvPr/>
            </p:nvSpPr>
            <p:spPr>
              <a:xfrm>
                <a:off x="3222781" y="4387834"/>
                <a:ext cx="6462874" cy="16421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2800" dirty="0"/>
              </a:p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2800" dirty="0"/>
                  <a:t>: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zh-CN" altLang="en-US" sz="2800" i="1" dirty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800" dirty="0"/>
                  <a:t>为激活函数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35C337B-3698-4C61-AF7F-9669D40B9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781" y="4387834"/>
                <a:ext cx="6462874" cy="1642181"/>
              </a:xfrm>
              <a:prstGeom prst="rect">
                <a:avLst/>
              </a:prstGeom>
              <a:blipFill>
                <a:blip r:embed="rId4"/>
                <a:stretch>
                  <a:fillRect b="-12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65B182F-46AF-8848-B522-14D80428C803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88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3017984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4EF5D7-ABDE-B64C-A163-DC19A47C1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5242699" cy="729006"/>
          </a:xfrm>
        </p:spPr>
        <p:txBody>
          <a:bodyPr>
            <a:normAutofit/>
          </a:bodyPr>
          <a:lstStyle/>
          <a:p>
            <a:r>
              <a:rPr kumimoji="1" lang="en-US" altLang="zh-CN" sz="3200" dirty="0">
                <a:latin typeface="+mn-ea"/>
                <a:ea typeface="+mn-ea"/>
              </a:rPr>
              <a:t>7.2 </a:t>
            </a:r>
            <a:r>
              <a:rPr kumimoji="1" lang="zh-CN" altLang="en-US" sz="3200" dirty="0">
                <a:latin typeface="+mn-ea"/>
                <a:ea typeface="+mn-ea"/>
              </a:rPr>
              <a:t>单层前馈神经网络模型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910C1A5D-A297-4083-A8C1-81D4BC97D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1338606"/>
            <a:ext cx="5080000" cy="3581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6871850-E843-4012-9A3B-DF8DB75C1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0" y="4956142"/>
            <a:ext cx="4877051" cy="1581231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68A92A6-3307-9145-8D85-53DD3CB75E82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89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4438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036413-CFDA-0548-80EC-50A08AD4E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Haerbin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3E3042EE-BD26-9D40-8A91-E47BEDD723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441456"/>
            <a:ext cx="10800000" cy="5400000"/>
          </a:xfr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98B937F-7003-924D-ADA4-2E9FA6EE6507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9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7155569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4EF5D7-ABDE-B64C-A163-DC19A47C1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5242699" cy="729006"/>
          </a:xfrm>
        </p:spPr>
        <p:txBody>
          <a:bodyPr>
            <a:normAutofit/>
          </a:bodyPr>
          <a:lstStyle/>
          <a:p>
            <a:r>
              <a:rPr kumimoji="1" lang="en-US" altLang="zh-CN" sz="3200" dirty="0">
                <a:latin typeface="+mn-ea"/>
                <a:ea typeface="+mn-ea"/>
              </a:rPr>
              <a:t>7.3 </a:t>
            </a:r>
            <a:r>
              <a:rPr kumimoji="1" lang="zh-CN" altLang="en-US" sz="3200" dirty="0">
                <a:latin typeface="+mn-ea"/>
                <a:ea typeface="+mn-ea"/>
              </a:rPr>
              <a:t>多层前馈神经网络模型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C2D7A9-F5F9-44B4-9EAC-7D44504F0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812" y="1338606"/>
            <a:ext cx="8547945" cy="4680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1E98DBF-75AE-B14A-88D0-773E2E18B5AA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90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610101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4EF5D7-ABDE-B64C-A163-DC19A47C1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45097"/>
            <a:ext cx="5242699" cy="729006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latin typeface="+mn-ea"/>
                <a:ea typeface="+mn-ea"/>
              </a:rPr>
              <a:t>7.4 </a:t>
            </a:r>
            <a:r>
              <a:rPr kumimoji="1"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FFNN</a:t>
            </a:r>
            <a:r>
              <a:rPr kumimoji="1" lang="zh-CN" altLang="en-US" dirty="0">
                <a:latin typeface="+mn-ea"/>
                <a:ea typeface="+mn-ea"/>
              </a:rPr>
              <a:t>模型拟合</a:t>
            </a:r>
            <a:br>
              <a:rPr kumimoji="1" lang="en-US" altLang="zh-CN" sz="3200" dirty="0">
                <a:latin typeface="+mn-ea"/>
                <a:ea typeface="+mn-ea"/>
              </a:rPr>
            </a:br>
            <a:r>
              <a:rPr kumimoji="1" lang="en-US" altLang="zh-CN" sz="3100" dirty="0">
                <a:latin typeface="+mn-ea"/>
                <a:ea typeface="+mn-ea"/>
              </a:rPr>
              <a:t>7.4.1 </a:t>
            </a:r>
            <a:r>
              <a:rPr kumimoji="1" lang="zh-CN" altLang="en-US" sz="3100" dirty="0">
                <a:latin typeface="+mn-ea"/>
                <a:ea typeface="+mn-ea"/>
              </a:rPr>
              <a:t>代码实现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5658738-9C1D-4309-A6A9-33E4224F40B0}"/>
              </a:ext>
            </a:extLst>
          </p:cNvPr>
          <p:cNvSpPr/>
          <p:nvPr/>
        </p:nvSpPr>
        <p:spPr>
          <a:xfrm>
            <a:off x="677334" y="1181183"/>
            <a:ext cx="944181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library(</a:t>
            </a:r>
            <a:r>
              <a:rPr lang="en-US" altLang="zh-CN" dirty="0" err="1"/>
              <a:t>nnet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data=</a:t>
            </a:r>
            <a:r>
              <a:rPr lang="en-US" altLang="zh-CN" dirty="0" err="1"/>
              <a:t>data.frame</a:t>
            </a:r>
            <a:r>
              <a:rPr lang="en-US" altLang="zh-CN" dirty="0"/>
              <a:t>(PRCP=</a:t>
            </a:r>
            <a:r>
              <a:rPr lang="en-US" altLang="zh-CN" dirty="0" err="1"/>
              <a:t>Pcpt_ts</a:t>
            </a:r>
            <a:r>
              <a:rPr lang="en-US" altLang="zh-CN" dirty="0"/>
              <a:t>, TEMP=Temp, RH=Rh, Year=y, Month=m)</a:t>
            </a:r>
          </a:p>
          <a:p>
            <a:r>
              <a:rPr lang="en-US" altLang="zh-CN" dirty="0" err="1"/>
              <a:t>norm.data</a:t>
            </a:r>
            <a:r>
              <a:rPr lang="en-US" altLang="zh-CN" dirty="0"/>
              <a:t>=scale(data) </a:t>
            </a:r>
          </a:p>
          <a:p>
            <a:r>
              <a:rPr lang="en-US" altLang="zh-CN" dirty="0" err="1"/>
              <a:t>nn</a:t>
            </a:r>
            <a:r>
              <a:rPr lang="en-US" altLang="zh-CN" dirty="0"/>
              <a:t>=</a:t>
            </a:r>
            <a:r>
              <a:rPr lang="en-US" altLang="zh-CN" dirty="0" err="1"/>
              <a:t>nnet</a:t>
            </a:r>
            <a:r>
              <a:rPr lang="en-US" altLang="zh-CN" dirty="0"/>
              <a:t>(PRCP~., </a:t>
            </a:r>
            <a:r>
              <a:rPr lang="en-US" altLang="zh-CN" dirty="0" err="1"/>
              <a:t>norm.data</a:t>
            </a:r>
            <a:r>
              <a:rPr lang="en-US" altLang="zh-CN" dirty="0"/>
              <a:t>, size = 5, decay = 0.001, </a:t>
            </a:r>
            <a:r>
              <a:rPr lang="en-US" altLang="zh-CN" dirty="0" err="1"/>
              <a:t>maxit</a:t>
            </a:r>
            <a:r>
              <a:rPr lang="en-US" altLang="zh-CN" dirty="0"/>
              <a:t> = 1000, </a:t>
            </a:r>
            <a:r>
              <a:rPr lang="en-US" altLang="zh-CN" dirty="0" err="1"/>
              <a:t>linout</a:t>
            </a:r>
            <a:r>
              <a:rPr lang="en-US" altLang="zh-CN" dirty="0"/>
              <a:t> = T, trace = T) 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286D467-2365-436B-8B88-76B2EE2C1938}"/>
              </a:ext>
            </a:extLst>
          </p:cNvPr>
          <p:cNvSpPr/>
          <p:nvPr/>
        </p:nvSpPr>
        <p:spPr>
          <a:xfrm>
            <a:off x="677334" y="2434440"/>
            <a:ext cx="28841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>
                <a:solidFill>
                  <a:srgbClr val="90C226"/>
                </a:solidFill>
                <a:latin typeface="华文新魏" panose="02010800040101010101" pitchFamily="2" charset="-122"/>
                <a:cs typeface="+mj-cs"/>
              </a:rPr>
              <a:t>7.4.2 </a:t>
            </a:r>
            <a:r>
              <a:rPr kumimoji="1" lang="zh-CN" altLang="en-US" sz="2800" dirty="0">
                <a:solidFill>
                  <a:srgbClr val="90C226"/>
                </a:solidFill>
                <a:latin typeface="华文新魏" panose="02010800040101010101" pitchFamily="2" charset="-122"/>
                <a:cs typeface="+mj-cs"/>
              </a:rPr>
              <a:t>模型可视化</a:t>
            </a:r>
            <a:endParaRPr lang="zh-CN" altLang="en-US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94C4604-7DAB-474C-AF91-7A4741E2A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7759" y="1790054"/>
            <a:ext cx="12192000" cy="6483004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1975737-2200-7041-A864-3A68AAF9D39A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91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640500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4EF5D7-ABDE-B64C-A163-DC19A47C1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FFNN</a:t>
            </a:r>
            <a:r>
              <a:rPr kumimoji="1" lang="zh-CN" altLang="en-US" dirty="0">
                <a:latin typeface="+mn-ea"/>
                <a:ea typeface="+mn-ea"/>
              </a:rPr>
              <a:t>拟合结果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1FEA29-4D8B-9B4B-8CCC-CD47B6562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10800000" cy="5400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3577845-541B-5F43-B04B-F183D0D4B5EA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92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257591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4EF5D7-ABDE-B64C-A163-DC19A47C1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6270221" cy="521616"/>
          </a:xfrm>
        </p:spPr>
        <p:txBody>
          <a:bodyPr>
            <a:noAutofit/>
          </a:bodyPr>
          <a:lstStyle/>
          <a:p>
            <a:r>
              <a:rPr kumimoji="1" lang="zh-CN" altLang="en-US" dirty="0">
                <a:latin typeface="+mn-ea"/>
                <a:ea typeface="+mn-ea"/>
              </a:rPr>
              <a:t>残差白噪声检验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1FEA29-4D8B-9B4B-8CCC-CD47B6562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389" y="870408"/>
            <a:ext cx="7200000" cy="3600000"/>
          </a:xfrm>
          <a:prstGeom prst="rect">
            <a:avLst/>
          </a:prstGeom>
        </p:spPr>
      </p:pic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D1B07914-5C3B-4919-86AB-1C9D993AB81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0058" y="4470408"/>
          <a:ext cx="10231884" cy="1623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971">
                  <a:extLst>
                    <a:ext uri="{9D8B030D-6E8A-4147-A177-3AD203B41FA5}">
                      <a16:colId xmlns:a16="http://schemas.microsoft.com/office/drawing/2014/main" val="3499577978"/>
                    </a:ext>
                  </a:extLst>
                </a:gridCol>
                <a:gridCol w="2557971">
                  <a:extLst>
                    <a:ext uri="{9D8B030D-6E8A-4147-A177-3AD203B41FA5}">
                      <a16:colId xmlns:a16="http://schemas.microsoft.com/office/drawing/2014/main" val="3548660477"/>
                    </a:ext>
                  </a:extLst>
                </a:gridCol>
                <a:gridCol w="2557971">
                  <a:extLst>
                    <a:ext uri="{9D8B030D-6E8A-4147-A177-3AD203B41FA5}">
                      <a16:colId xmlns:a16="http://schemas.microsoft.com/office/drawing/2014/main" val="4109863036"/>
                    </a:ext>
                  </a:extLst>
                </a:gridCol>
                <a:gridCol w="2557971">
                  <a:extLst>
                    <a:ext uri="{9D8B030D-6E8A-4147-A177-3AD203B41FA5}">
                      <a16:colId xmlns:a16="http://schemas.microsoft.com/office/drawing/2014/main" val="1887565697"/>
                    </a:ext>
                  </a:extLst>
                </a:gridCol>
              </a:tblGrid>
              <a:tr h="541020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800" dirty="0"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延迟阶数</a:t>
                      </a:r>
                      <a:endParaRPr lang="en-US" sz="2800" dirty="0">
                        <a:latin typeface="华文新魏" panose="02010800040101010101" pitchFamily="2" charset="-122"/>
                        <a:ea typeface="华文新魏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LB</a:t>
                      </a:r>
                      <a:r>
                        <a:rPr lang="ja-JP" altLang="en-US" sz="2800" dirty="0"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统计量</a:t>
                      </a:r>
                      <a:endParaRPr lang="en-US" sz="2800" dirty="0">
                        <a:latin typeface="华文新魏" panose="02010800040101010101" pitchFamily="2" charset="-122"/>
                        <a:ea typeface="华文新魏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ja-JP" altLang="en-US" sz="2800" dirty="0"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值</a:t>
                      </a:r>
                      <a:endParaRPr lang="en-US" sz="2800" dirty="0">
                        <a:latin typeface="华文新魏" panose="02010800040101010101" pitchFamily="2" charset="-122"/>
                        <a:ea typeface="华文新魏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800" dirty="0"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检验结论</a:t>
                      </a:r>
                      <a:endParaRPr lang="en-US" sz="2800" dirty="0">
                        <a:latin typeface="华文新魏" panose="02010800040101010101" pitchFamily="2" charset="-122"/>
                        <a:ea typeface="华文新魏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167436"/>
                  </a:ext>
                </a:extLst>
              </a:tr>
              <a:tr h="541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6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4.32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0.6331</a:t>
                      </a:r>
                      <a:endParaRPr lang="en-US" sz="28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FFNN</a:t>
                      </a:r>
                      <a:r>
                        <a:rPr lang="zh-CN" altLang="en-US" sz="2800" dirty="0"/>
                        <a:t>模型</a:t>
                      </a:r>
                      <a:endParaRPr lang="en-US" altLang="zh-CN" sz="2800" dirty="0"/>
                    </a:p>
                    <a:p>
                      <a:pPr algn="ctr"/>
                      <a:r>
                        <a:rPr lang="zh-CN" altLang="en-US" sz="2800" dirty="0"/>
                        <a:t>显著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856272"/>
                  </a:ext>
                </a:extLst>
              </a:tr>
              <a:tr h="541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12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7.51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0.8221</a:t>
                      </a:r>
                      <a:endParaRPr lang="en-US" sz="28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477739"/>
                  </a:ext>
                </a:extLst>
              </a:tr>
            </a:tbl>
          </a:graphicData>
        </a:graphic>
      </p:graphicFrame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F6D7206-BED2-5E48-9CBF-30B63E505E4A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93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002453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4EF5D7-ABDE-B64C-A163-DC19A47C1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457" y="345650"/>
            <a:ext cx="2518352" cy="521616"/>
          </a:xfrm>
        </p:spPr>
        <p:txBody>
          <a:bodyPr>
            <a:no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Gaussian</a:t>
            </a:r>
            <a:endParaRPr kumimoji="1" lang="zh-CN" altLang="en-US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1741C6-BEB9-1B4D-9712-F6BC31FBF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543" y="3258000"/>
            <a:ext cx="7200000" cy="36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A2B4E1-8695-DE4E-AC8F-3BF4A4D54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543" y="166541"/>
            <a:ext cx="7200000" cy="36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4A14ABB9-544F-4595-BBF8-3AE43FE435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4006941"/>
                  </p:ext>
                </p:extLst>
              </p:nvPr>
            </p:nvGraphicFramePr>
            <p:xfrm>
              <a:off x="542473" y="3004105"/>
              <a:ext cx="341170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14873">
                      <a:extLst>
                        <a:ext uri="{9D8B030D-6E8A-4147-A177-3AD203B41FA5}">
                          <a16:colId xmlns:a16="http://schemas.microsoft.com/office/drawing/2014/main" val="1132025690"/>
                        </a:ext>
                      </a:extLst>
                    </a:gridCol>
                    <a:gridCol w="535439">
                      <a:extLst>
                        <a:ext uri="{9D8B030D-6E8A-4147-A177-3AD203B41FA5}">
                          <a16:colId xmlns:a16="http://schemas.microsoft.com/office/drawing/2014/main" val="1729187942"/>
                        </a:ext>
                      </a:extLst>
                    </a:gridCol>
                    <a:gridCol w="1761393">
                      <a:extLst>
                        <a:ext uri="{9D8B030D-6E8A-4147-A177-3AD203B41FA5}">
                          <a16:colId xmlns:a16="http://schemas.microsoft.com/office/drawing/2014/main" val="3994061177"/>
                        </a:ext>
                      </a:extLst>
                    </a:gridCol>
                  </a:tblGrid>
                  <a:tr h="370840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J</a:t>
                          </a:r>
                          <a:r>
                            <a:rPr lang="en-US" altLang="zh-Hans" sz="24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arque</a:t>
                          </a:r>
                          <a:r>
                            <a:rPr lang="zh-Hans" altLang="en-US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Hans" sz="24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Bera</a:t>
                          </a:r>
                          <a:r>
                            <a:rPr lang="zh-Hans" altLang="en-US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Hans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Test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27262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1" smtClean="0"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  <m:sup>
                                    <m:r>
                                      <a:rPr lang="en-US" altLang="zh-Han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Hans" sz="24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  <a:r>
                            <a:rPr lang="en-US" altLang="zh-Hans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-value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48590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190.91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2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&lt; 2.2e-16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385486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4A14ABB9-544F-4595-BBF8-3AE43FE435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4006941"/>
                  </p:ext>
                </p:extLst>
              </p:nvPr>
            </p:nvGraphicFramePr>
            <p:xfrm>
              <a:off x="542473" y="3004105"/>
              <a:ext cx="3411705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14873">
                      <a:extLst>
                        <a:ext uri="{9D8B030D-6E8A-4147-A177-3AD203B41FA5}">
                          <a16:colId xmlns:a16="http://schemas.microsoft.com/office/drawing/2014/main" val="1132025690"/>
                        </a:ext>
                      </a:extLst>
                    </a:gridCol>
                    <a:gridCol w="535439">
                      <a:extLst>
                        <a:ext uri="{9D8B030D-6E8A-4147-A177-3AD203B41FA5}">
                          <a16:colId xmlns:a16="http://schemas.microsoft.com/office/drawing/2014/main" val="1729187942"/>
                        </a:ext>
                      </a:extLst>
                    </a:gridCol>
                    <a:gridCol w="1761393">
                      <a:extLst>
                        <a:ext uri="{9D8B030D-6E8A-4147-A177-3AD203B41FA5}">
                          <a16:colId xmlns:a16="http://schemas.microsoft.com/office/drawing/2014/main" val="3994061177"/>
                        </a:ext>
                      </a:extLst>
                    </a:gridCol>
                  </a:tblGrid>
                  <a:tr h="457200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J</a:t>
                          </a:r>
                          <a:r>
                            <a:rPr lang="en-US" altLang="zh-Hans" sz="24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arque</a:t>
                          </a:r>
                          <a:r>
                            <a:rPr lang="zh-Hans" altLang="en-US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Hans" sz="24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Bera</a:t>
                          </a:r>
                          <a:r>
                            <a:rPr lang="zh-Hans" altLang="en-US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Hans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Test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272625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136" t="-108108" r="-207955" b="-1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altLang="zh-Hans" sz="24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  <a:r>
                            <a:rPr lang="en-US" altLang="zh-Hans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-value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485904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190.91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2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&lt; 2.2e-16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385486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A3729F9-EC61-B44E-A195-F37A5F3E0E7F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94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0135173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4EF5D7-ABDE-B64C-A163-DC19A47C1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846" y="515332"/>
            <a:ext cx="5195565" cy="908115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FFNN</a:t>
            </a:r>
            <a:r>
              <a:rPr kumimoji="1" lang="zh-CN" altLang="en-US" dirty="0">
                <a:latin typeface="+mn-ea"/>
                <a:ea typeface="+mn-ea"/>
              </a:rPr>
              <a:t>模型样本内预测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1FEA29-4D8B-9B4B-8CCC-CD47B6562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10800000" cy="5400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BA83017-1015-394F-AD80-8DD07474F5CA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95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3216543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4EF5D7-ABDE-B64C-A163-DC19A47C1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17" y="543612"/>
            <a:ext cx="3347911" cy="860981"/>
          </a:xfrm>
        </p:spPr>
        <p:txBody>
          <a:bodyPr>
            <a:normAutofit/>
          </a:bodyPr>
          <a:lstStyle/>
          <a:p>
            <a:r>
              <a:rPr kumimoji="1" lang="zh-CN" altLang="en-US" dirty="0">
                <a:latin typeface="+mn-ea"/>
                <a:ea typeface="+mn-ea"/>
              </a:rPr>
              <a:t>预测误差分析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1FEA29-4D8B-9B4B-8CCC-CD47B6562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10800000" cy="5400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5C1C5C7-EE78-744E-9882-AEFBAEDA1B5F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96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1124922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4EF5D7-ABDE-B64C-A163-DC19A47C1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27801"/>
            <a:ext cx="8596668" cy="1320800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ARCH </a:t>
            </a:r>
            <a:r>
              <a:rPr kumimoji="1" lang="zh-CN" altLang="en-US" dirty="0">
                <a:latin typeface="+mn-ea"/>
                <a:ea typeface="+mn-ea"/>
              </a:rPr>
              <a:t>效应检验</a:t>
            </a:r>
          </a:p>
        </p:txBody>
      </p:sp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D58D7E98-0057-4D3D-B1CC-8B8E920A3C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422006"/>
              </p:ext>
            </p:extLst>
          </p:nvPr>
        </p:nvGraphicFramePr>
        <p:xfrm>
          <a:off x="1154454" y="2899715"/>
          <a:ext cx="9883092" cy="1623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0773">
                  <a:extLst>
                    <a:ext uri="{9D8B030D-6E8A-4147-A177-3AD203B41FA5}">
                      <a16:colId xmlns:a16="http://schemas.microsoft.com/office/drawing/2014/main" val="3499577978"/>
                    </a:ext>
                  </a:extLst>
                </a:gridCol>
                <a:gridCol w="2470773">
                  <a:extLst>
                    <a:ext uri="{9D8B030D-6E8A-4147-A177-3AD203B41FA5}">
                      <a16:colId xmlns:a16="http://schemas.microsoft.com/office/drawing/2014/main" val="3548660477"/>
                    </a:ext>
                  </a:extLst>
                </a:gridCol>
                <a:gridCol w="2470773">
                  <a:extLst>
                    <a:ext uri="{9D8B030D-6E8A-4147-A177-3AD203B41FA5}">
                      <a16:colId xmlns:a16="http://schemas.microsoft.com/office/drawing/2014/main" val="4109863036"/>
                    </a:ext>
                  </a:extLst>
                </a:gridCol>
                <a:gridCol w="2470773">
                  <a:extLst>
                    <a:ext uri="{9D8B030D-6E8A-4147-A177-3AD203B41FA5}">
                      <a16:colId xmlns:a16="http://schemas.microsoft.com/office/drawing/2014/main" val="1887565697"/>
                    </a:ext>
                  </a:extLst>
                </a:gridCol>
              </a:tblGrid>
              <a:tr h="541020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800" dirty="0"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延迟阶数</a:t>
                      </a:r>
                      <a:endParaRPr lang="en-US" sz="2800" dirty="0">
                        <a:latin typeface="华文新魏" panose="02010800040101010101" pitchFamily="2" charset="-122"/>
                        <a:ea typeface="华文新魏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LB</a:t>
                      </a:r>
                      <a:r>
                        <a:rPr lang="ja-JP" altLang="en-US" sz="2800" dirty="0"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统计量</a:t>
                      </a:r>
                      <a:endParaRPr lang="en-US" sz="2800" dirty="0">
                        <a:latin typeface="华文新魏" panose="02010800040101010101" pitchFamily="2" charset="-122"/>
                        <a:ea typeface="华文新魏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ja-JP" altLang="en-US" sz="2800" dirty="0"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值</a:t>
                      </a:r>
                      <a:endParaRPr lang="en-US" sz="2800" dirty="0">
                        <a:latin typeface="华文新魏" panose="02010800040101010101" pitchFamily="2" charset="-122"/>
                        <a:ea typeface="华文新魏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800" dirty="0"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检验结论</a:t>
                      </a:r>
                      <a:endParaRPr lang="en-US" sz="2800" dirty="0">
                        <a:latin typeface="华文新魏" panose="02010800040101010101" pitchFamily="2" charset="-122"/>
                        <a:ea typeface="华文新魏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167436"/>
                  </a:ext>
                </a:extLst>
              </a:tr>
              <a:tr h="541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6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3.54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0.7393</a:t>
                      </a:r>
                      <a:endParaRPr lang="en-US" sz="28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 无</a:t>
                      </a:r>
                      <a:r>
                        <a:rPr lang="en-US" altLang="zh-C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ARCH</a:t>
                      </a:r>
                    </a:p>
                    <a:p>
                      <a:pPr algn="ctr"/>
                      <a:r>
                        <a:rPr lang="zh-CN" altLang="en-US" sz="2800" dirty="0"/>
                        <a:t>效应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856272"/>
                  </a:ext>
                </a:extLst>
              </a:tr>
              <a:tr h="541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12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6.39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0.8951</a:t>
                      </a:r>
                      <a:endParaRPr lang="en-US" sz="28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477739"/>
                  </a:ext>
                </a:extLst>
              </a:tr>
            </a:tbl>
          </a:graphicData>
        </a:graphic>
      </p:graphicFrame>
      <p:sp>
        <p:nvSpPr>
          <p:cNvPr id="14" name="TextBox 4">
            <a:extLst>
              <a:ext uri="{FF2B5EF4-FFF2-40B4-BE49-F238E27FC236}">
                <a16:creationId xmlns:a16="http://schemas.microsoft.com/office/drawing/2014/main" id="{98F2E091-97C1-414D-BE17-934E2A5FDD9A}"/>
              </a:ext>
            </a:extLst>
          </p:cNvPr>
          <p:cNvSpPr txBox="1"/>
          <p:nvPr/>
        </p:nvSpPr>
        <p:spPr>
          <a:xfrm>
            <a:off x="4410349" y="2194437"/>
            <a:ext cx="5242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残差平方白噪声检验</a:t>
            </a:r>
            <a:endParaRPr lang="en-US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B8855B5-A9AF-C345-BC98-ACA2D80638AE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97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3421857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1004FA-1E76-CE41-B942-F99B4A588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1"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ummary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647900-5E9F-5544-9776-90777E3613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A43BBB7-931F-1348-9A7F-B14DF3DF0941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98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276241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2BDACA-84B4-844B-993A-CE5D90574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Hans" altLang="en-US" sz="4000" b="1" dirty="0">
                <a:latin typeface="+mn-ea"/>
                <a:ea typeface="+mn-ea"/>
              </a:rPr>
              <a:t>最优模型</a:t>
            </a:r>
            <a:endParaRPr kumimoji="1" lang="zh-CN" altLang="en-US" sz="4000" b="1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AE8D93C-DF85-9D44-A97A-B1CB813782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9064" y="1717677"/>
                <a:ext cx="11267016" cy="4568824"/>
              </a:xfrm>
            </p:spPr>
            <p:txBody>
              <a:bodyPr>
                <a:normAutofit/>
              </a:bodyPr>
              <a:lstStyle/>
              <a:p>
                <a:r>
                  <a:rPr kumimoji="1" lang="zh-Hans" altLang="en-US" sz="3200" dirty="0"/>
                  <a:t>广州：</a:t>
                </a:r>
                <a:endParaRPr kumimoji="1" lang="en-US" altLang="zh-Hans" sz="3200" dirty="0"/>
              </a:p>
              <a:p>
                <a:endParaRPr kumimoji="1" lang="en-US" altLang="zh-Hans" sz="3200" dirty="0"/>
              </a:p>
              <a:p>
                <a:endParaRPr kumimoji="1" lang="en-US" altLang="zh-Hans" sz="3200" dirty="0"/>
              </a:p>
              <a:p>
                <a:r>
                  <a:rPr kumimoji="1" lang="zh-Hans" altLang="en-US" sz="3200" dirty="0"/>
                  <a:t>哈尔滨：</a:t>
                </a:r>
                <a:endParaRPr kumimoji="1" lang="en-US" altLang="zh-Hans" sz="3200" dirty="0"/>
              </a:p>
              <a:p>
                <a:endParaRPr kumimoji="1" lang="en-US" altLang="zh-Hans" sz="3200" dirty="0"/>
              </a:p>
              <a:p>
                <a:endParaRPr kumimoji="1" lang="en-US" altLang="zh-Hans" sz="3200" dirty="0"/>
              </a:p>
              <a:p>
                <a:r>
                  <a:rPr kumimoji="1" lang="zh-Hans" altLang="en-US" sz="3200" dirty="0"/>
                  <a:t>上海： </a:t>
                </a:r>
                <a14:m>
                  <m:oMath xmlns:m="http://schemas.openxmlformats.org/officeDocument/2006/math">
                    <m:r>
                      <a:rPr kumimoji="1" lang="zh-Hans" altLang="en-US" sz="3200" b="0" i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kumimoji="1" lang="en-US" altLang="zh-Han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𝑇𝐸𝑀𝑃</m:t>
                    </m:r>
                    <m:r>
                      <a:rPr kumimoji="1" lang="en-US" altLang="zh-Han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Han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𝑅𝐻</m:t>
                    </m:r>
                    <m:r>
                      <a:rPr kumimoji="1" lang="en-US" altLang="zh-Han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Han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m:rPr>
                        <m:sty m:val="p"/>
                      </m:rPr>
                      <a:rPr kumimoji="1" lang="en-US" altLang="zh-Hans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ear</m:t>
                    </m:r>
                    <m:r>
                      <a:rPr kumimoji="1" lang="en-US" altLang="zh-Han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Han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m:rPr>
                        <m:sty m:val="p"/>
                      </m:rPr>
                      <a:rPr kumimoji="1" lang="en-US" altLang="zh-Hans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onth</m:t>
                    </m:r>
                    <m:groupChr>
                      <m:groupChrPr>
                        <m:chr m:val="→"/>
                        <m:vertJc m:val="bot"/>
                        <m:ctrlPr>
                          <a:rPr kumimoji="1" lang="en-US" altLang="zh-Hans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kumimoji="1" lang="en-US" altLang="zh-Han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kumimoji="1" lang="en-US" altLang="zh-Han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𝐹𝑁𝑁</m:t>
                        </m:r>
                      </m:e>
                    </m:groupChr>
                    <m:r>
                      <a:rPr kumimoji="1" lang="en-US" altLang="zh-Han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𝑃𝑅𝐶𝑃</m:t>
                    </m:r>
                  </m:oMath>
                </a14:m>
                <a:endParaRPr kumimoji="1" lang="en-US" altLang="zh-CN" sz="32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AE8D93C-DF85-9D44-A97A-B1CB813782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9064" y="1717677"/>
                <a:ext cx="11267016" cy="4568824"/>
              </a:xfrm>
              <a:blipFill>
                <a:blip r:embed="rId2"/>
                <a:stretch>
                  <a:fillRect l="-901" t="-1108" b="-1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6">
                <a:extLst>
                  <a:ext uri="{FF2B5EF4-FFF2-40B4-BE49-F238E27FC236}">
                    <a16:creationId xmlns:a16="http://schemas.microsoft.com/office/drawing/2014/main" id="{3AF13701-86D8-8241-82D9-4DA78F58F5D7}"/>
                  </a:ext>
                </a:extLst>
              </p:cNvPr>
              <p:cNvSpPr txBox="1"/>
              <p:nvPr/>
            </p:nvSpPr>
            <p:spPr>
              <a:xfrm>
                <a:off x="2771775" y="1699161"/>
                <a:ext cx="7831906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altLang="zh-CN" sz="3600" dirty="0">
                          <a:latin typeface="Times" pitchFamily="2" charset="0"/>
                          <a:ea typeface="STXinwei" panose="02010800040101010101" pitchFamily="2" charset="-122"/>
                        </a:rPr>
                        <m:t>0.3222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−12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−0.3</m:t>
                      </m:r>
                      <m:r>
                        <a:rPr lang="en-US" altLang="zh-Hans" sz="3600" b="0" i="1" smtClean="0">
                          <a:latin typeface="Cambria Math" panose="02040503050406030204" pitchFamily="18" charset="0"/>
                        </a:rPr>
                        <m:t>80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1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−24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6">
                <a:extLst>
                  <a:ext uri="{FF2B5EF4-FFF2-40B4-BE49-F238E27FC236}">
                    <a16:creationId xmlns:a16="http://schemas.microsoft.com/office/drawing/2014/main" id="{3AF13701-86D8-8241-82D9-4DA78F58F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775" y="1699161"/>
                <a:ext cx="7831906" cy="553998"/>
              </a:xfrm>
              <a:prstGeom prst="rect">
                <a:avLst/>
              </a:prstGeom>
              <a:blipFill>
                <a:blip r:embed="rId3"/>
                <a:stretch>
                  <a:fillRect b="-15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6">
                <a:extLst>
                  <a:ext uri="{FF2B5EF4-FFF2-40B4-BE49-F238E27FC236}">
                    <a16:creationId xmlns:a16="http://schemas.microsoft.com/office/drawing/2014/main" id="{B0127518-294E-D343-BCE5-C7E42FCDEF9C}"/>
                  </a:ext>
                </a:extLst>
              </p:cNvPr>
              <p:cNvSpPr txBox="1"/>
              <p:nvPr/>
            </p:nvSpPr>
            <p:spPr>
              <a:xfrm>
                <a:off x="2886075" y="2681788"/>
                <a:ext cx="3440797" cy="23389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b>
                              </m:s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=−0.5247</m:t>
                              </m:r>
                              <m:sSub>
                                <m:sSubPr>
                                  <m:ctrlP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  <m:t>−12</m:t>
                                  </m:r>
                                </m:sub>
                              </m:s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−0.3011</m:t>
                              </m:r>
                              <m:sSub>
                                <m:sSubPr>
                                  <m:ctrlP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  <m:t>−24</m:t>
                                  </m:r>
                                </m:sub>
                              </m:sSub>
                              <m:r>
                                <a:rPr lang="en-US" altLang="zh-CN" sz="320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  <m:sSub>
                                <m:sSubPr>
                                  <m:ctrl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=601.1780+0.7418</m:t>
                              </m:r>
                              <m:sSup>
                                <m:sSupPr>
                                  <m:ctrlP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𝑊𝑁</m:t>
                              </m:r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(0,1)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6">
                <a:extLst>
                  <a:ext uri="{FF2B5EF4-FFF2-40B4-BE49-F238E27FC236}">
                    <a16:creationId xmlns:a16="http://schemas.microsoft.com/office/drawing/2014/main" id="{B0127518-294E-D343-BCE5-C7E42FCDE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075" y="2681788"/>
                <a:ext cx="3440797" cy="2338974"/>
              </a:xfrm>
              <a:prstGeom prst="rect">
                <a:avLst/>
              </a:prstGeom>
              <a:blipFill>
                <a:blip r:embed="rId4"/>
                <a:stretch>
                  <a:fillRect r="-108456" b="-37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0B299EA-013B-424E-A0AD-4E88800255BE}"/>
              </a:ext>
            </a:extLst>
          </p:cNvPr>
          <p:cNvSpPr txBox="1">
            <a:spLocks/>
          </p:cNvSpPr>
          <p:nvPr/>
        </p:nvSpPr>
        <p:spPr>
          <a:xfrm>
            <a:off x="10672024" y="6492875"/>
            <a:ext cx="147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BB9724-1EF2-6F4E-A4C6-5D66633E5BA7}" type="slidenum">
              <a:rPr lang="en-US" sz="1800" smtClean="0"/>
              <a:pPr/>
              <a:t>99</a:t>
            </a:fld>
            <a:r>
              <a:rPr lang="en-US" altLang="zh-Hans" sz="1800" dirty="0"/>
              <a:t>/100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49457840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{EC4F9DAE-4E87-4B44-AE8F-3EFA1F95F0FC}tf10001060</Template>
  <TotalTime>1119</TotalTime>
  <Words>1847</Words>
  <Application>Microsoft Macintosh PowerPoint</Application>
  <PresentationFormat>宽屏</PresentationFormat>
  <Paragraphs>756</Paragraphs>
  <Slides>100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100</vt:i4>
      </vt:variant>
    </vt:vector>
  </HeadingPairs>
  <TitlesOfParts>
    <vt:vector size="116" baseType="lpstr">
      <vt:lpstr>等线</vt:lpstr>
      <vt:lpstr>方正姚体</vt:lpstr>
      <vt:lpstr>STXinwei</vt:lpstr>
      <vt:lpstr>STXinwei</vt:lpstr>
      <vt:lpstr>MathJax_Main</vt:lpstr>
      <vt:lpstr>MathJax_Math-italic</vt:lpstr>
      <vt:lpstr>PingFang SC</vt:lpstr>
      <vt:lpstr>Arial</vt:lpstr>
      <vt:lpstr>Cambria Math</vt:lpstr>
      <vt:lpstr>Times</vt:lpstr>
      <vt:lpstr>Times New Roman</vt:lpstr>
      <vt:lpstr>Trebuchet MS</vt:lpstr>
      <vt:lpstr>Wingdings 3</vt:lpstr>
      <vt:lpstr>平面</vt:lpstr>
      <vt:lpstr>公式</vt:lpstr>
      <vt:lpstr>Equation.3</vt:lpstr>
      <vt:lpstr>城市月度降雨量时间序列分析 ——广州、上海、哈尔滨 </vt:lpstr>
      <vt:lpstr>数据来源</vt:lpstr>
      <vt:lpstr>R packages</vt:lpstr>
      <vt:lpstr>PowerPoint 演示文稿</vt:lpstr>
      <vt:lpstr>MTS</vt:lpstr>
      <vt:lpstr>Discriptive statistics</vt:lpstr>
      <vt:lpstr>Guangzhou</vt:lpstr>
      <vt:lpstr>Shanghai </vt:lpstr>
      <vt:lpstr>Haerbin</vt:lpstr>
      <vt:lpstr>初步检验</vt:lpstr>
      <vt:lpstr>spectrum</vt:lpstr>
      <vt:lpstr>广州市降雨量</vt:lpstr>
      <vt:lpstr>Tsplot</vt:lpstr>
      <vt:lpstr>Decompose</vt:lpstr>
      <vt:lpstr>Without seasonal</vt:lpstr>
      <vt:lpstr>Holt-Winters</vt:lpstr>
      <vt:lpstr>Holt-Winters forecast</vt:lpstr>
      <vt:lpstr>12th order difference</vt:lpstr>
      <vt:lpstr>auto AR(12,12)</vt:lpstr>
      <vt:lpstr>MA(6,12)</vt:lpstr>
      <vt:lpstr>ARMA((6,12),(6,12))</vt:lpstr>
      <vt:lpstr>Residual Analysis</vt:lpstr>
      <vt:lpstr>简单季节模型残差检验</vt:lpstr>
      <vt:lpstr>autoARIMA(0,0,0)(2,0,0)[12]</vt:lpstr>
      <vt:lpstr>Gaussian</vt:lpstr>
      <vt:lpstr>复杂季节模型检验</vt:lpstr>
      <vt:lpstr>复杂季节模型</vt:lpstr>
      <vt:lpstr>autoARIMA in-sample forecast </vt:lpstr>
      <vt:lpstr>autoARIMA in-sample forecast residuals</vt:lpstr>
      <vt:lpstr>autoARIMA out-sample forecast </vt:lpstr>
      <vt:lpstr>条件异方差检验</vt:lpstr>
      <vt:lpstr>哈尔滨市降雨量</vt:lpstr>
      <vt:lpstr>PowerPoint 演示文稿</vt:lpstr>
      <vt:lpstr>Decompose</vt:lpstr>
      <vt:lpstr>Without seasonal</vt:lpstr>
      <vt:lpstr>Holt-Winters</vt:lpstr>
      <vt:lpstr>Holt-Winters forecast</vt:lpstr>
      <vt:lpstr>12th diff tsplot </vt:lpstr>
      <vt:lpstr>AR(2,12)</vt:lpstr>
      <vt:lpstr>MA(2,12)</vt:lpstr>
      <vt:lpstr>ARMA((5,12),(3,12))</vt:lpstr>
      <vt:lpstr>简单季节模型残差检验</vt:lpstr>
      <vt:lpstr>autoARIMA(0,0,0)(2,0,0)[12]</vt:lpstr>
      <vt:lpstr>Gaussian</vt:lpstr>
      <vt:lpstr>复杂季节模型检验</vt:lpstr>
      <vt:lpstr>复杂季节模型</vt:lpstr>
      <vt:lpstr>autoARIMA(0,0,0)(2,0,0)[12] fitted</vt:lpstr>
      <vt:lpstr>autoARIMA in-sample forecast </vt:lpstr>
      <vt:lpstr>autoARIMA in-sample dynamic forecast</vt:lpstr>
      <vt:lpstr>autoARIMA in-sample forecast residuals</vt:lpstr>
      <vt:lpstr>autoARIMA out-sample forecast </vt:lpstr>
      <vt:lpstr>ARCH 效应检验</vt:lpstr>
      <vt:lpstr>ARCH 效应检验</vt:lpstr>
      <vt:lpstr>PowerPoint 演示文稿</vt:lpstr>
      <vt:lpstr>PowerPoint 演示文稿</vt:lpstr>
      <vt:lpstr>ARCH(1) mean forecast</vt:lpstr>
      <vt:lpstr>ARCH(1) sigma forecast (T+10)</vt:lpstr>
      <vt:lpstr>ARIMA(0,0,0)(2,0,0)[12]+ARCH(1) residuals acf</vt:lpstr>
      <vt:lpstr>模型检验</vt:lpstr>
      <vt:lpstr>拟合模型：ARIMA(0,0,0)(2,0,0)[12]+ARCH(1)</vt:lpstr>
      <vt:lpstr>ARIMA(0,0,0)(2,0,0)[12]+ARCH(1)样本内动态预测 </vt:lpstr>
      <vt:lpstr>上海市降雨量</vt:lpstr>
      <vt:lpstr>TSplot </vt:lpstr>
      <vt:lpstr>1.季节指数 </vt:lpstr>
      <vt:lpstr>2.信号分解&amp;STL分解 2.1 decompose</vt:lpstr>
      <vt:lpstr>Without seasonal</vt:lpstr>
      <vt:lpstr>2.2 STL分解</vt:lpstr>
      <vt:lpstr>PowerPoint 演示文稿</vt:lpstr>
      <vt:lpstr>PowerPoint 演示文稿</vt:lpstr>
      <vt:lpstr>代码实现： stl(Pcpt_ts, t.window=13, s.window=‘periodic’, robust=T)</vt:lpstr>
      <vt:lpstr>3.Holt-Winters</vt:lpstr>
      <vt:lpstr>Holt-Winters forecast</vt:lpstr>
      <vt:lpstr>4. 加法模型 </vt:lpstr>
      <vt:lpstr>5. 混合模型 </vt:lpstr>
      <vt:lpstr>PowerPoint 演示文稿</vt:lpstr>
      <vt:lpstr>6.复杂季节模型 6.1 autoARIMA(0,0,0)(0,0,2)[12]</vt:lpstr>
      <vt:lpstr>6.2 ARIMA(0,0,0)(0,1,1)[12]</vt:lpstr>
      <vt:lpstr>PowerPoint 演示文稿</vt:lpstr>
      <vt:lpstr>Gaussian</vt:lpstr>
      <vt:lpstr>Out-sample forecast</vt:lpstr>
      <vt:lpstr>In-sample dynamic forecast</vt:lpstr>
      <vt:lpstr>Prediction error</vt:lpstr>
      <vt:lpstr>Outlier</vt:lpstr>
      <vt:lpstr>After removing maximum outlier</vt:lpstr>
      <vt:lpstr>PowerPoint 演示文稿</vt:lpstr>
      <vt:lpstr>Gaussian</vt:lpstr>
      <vt:lpstr>ARCH 效应检验</vt:lpstr>
      <vt:lpstr>7.前馈神经网络模型(FFNN) 7.1 神经元</vt:lpstr>
      <vt:lpstr>7.2 单层前馈神经网络模型</vt:lpstr>
      <vt:lpstr>7.3 多层前馈神经网络模型</vt:lpstr>
      <vt:lpstr>7.4 FFNN模型拟合 7.4.1 代码实现</vt:lpstr>
      <vt:lpstr>FFNN拟合结果</vt:lpstr>
      <vt:lpstr>残差白噪声检验</vt:lpstr>
      <vt:lpstr>Gaussian</vt:lpstr>
      <vt:lpstr>FFNN模型样本内预测</vt:lpstr>
      <vt:lpstr>预测误差分析</vt:lpstr>
      <vt:lpstr>ARCH 效应检验</vt:lpstr>
      <vt:lpstr>Summary</vt:lpstr>
      <vt:lpstr>最优模型</vt:lpstr>
      <vt:lpstr>THANKS!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96</cp:revision>
  <dcterms:created xsi:type="dcterms:W3CDTF">2018-06-08T12:32:19Z</dcterms:created>
  <dcterms:modified xsi:type="dcterms:W3CDTF">2018-06-11T03:08:48Z</dcterms:modified>
</cp:coreProperties>
</file>